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6" r:id="rId3"/>
    <p:sldId id="259" r:id="rId4"/>
    <p:sldId id="261" r:id="rId5"/>
    <p:sldId id="263" r:id="rId6"/>
    <p:sldId id="265" r:id="rId7"/>
    <p:sldId id="266" r:id="rId8"/>
    <p:sldId id="268" r:id="rId9"/>
    <p:sldId id="269" r:id="rId10"/>
    <p:sldId id="267" r:id="rId11"/>
    <p:sldId id="284" r:id="rId12"/>
    <p:sldId id="271" r:id="rId13"/>
    <p:sldId id="285" r:id="rId14"/>
    <p:sldId id="274" r:id="rId15"/>
    <p:sldId id="276" r:id="rId16"/>
    <p:sldId id="272" r:id="rId17"/>
    <p:sldId id="275" r:id="rId18"/>
    <p:sldId id="283" r:id="rId19"/>
    <p:sldId id="277" r:id="rId20"/>
    <p:sldId id="278" r:id="rId21"/>
    <p:sldId id="287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40"/>
    <a:srgbClr val="848484"/>
    <a:srgbClr val="9B9B9B"/>
    <a:srgbClr val="CCFF66"/>
    <a:srgbClr val="605DD7"/>
    <a:srgbClr val="00000E"/>
    <a:srgbClr val="00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inimized" preferSingleView="1">
    <p:restoredLeft sz="32787"/>
    <p:restoredTop sz="90929"/>
  </p:normalViewPr>
  <p:slideViewPr>
    <p:cSldViewPr>
      <p:cViewPr>
        <p:scale>
          <a:sx n="100" d="100"/>
          <a:sy n="100" d="100"/>
        </p:scale>
        <p:origin x="-18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8AA5ED76-83B9-4B2A-AACD-53F59B501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endParaRPr lang="en-US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fld id="{053D3DE1-6908-4231-BABF-D46DFE74DF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6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0B866-F3D2-4FAA-952B-30414ABAFDA4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Placeholder opening page, but maybe we can duplicate the look of the SE chapter opener page by using the same fonts and colors (and maybe that Ch 14 icon?)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3AFDE-7942-4935-B947-B89F60D9F505}" type="slidenum">
              <a:rPr lang="en-US"/>
              <a:pPr/>
              <a:t>10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B0E92-B5C2-44F6-B25F-CB3AF75AF611}" type="slidenum">
              <a:rPr lang="en-US"/>
              <a:pPr/>
              <a:t>11</a:t>
            </a:fld>
            <a:endParaRPr lang="en-US"/>
          </a:p>
        </p:txBody>
      </p:sp>
      <p:sp>
        <p:nvSpPr>
          <p:cNvPr id="890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59E7C-5707-4170-B74F-401960C8133D}" type="slidenum">
              <a:rPr lang="en-US"/>
              <a:pPr/>
              <a:t>12</a:t>
            </a:fld>
            <a:endParaRPr lang="en-US"/>
          </a:p>
        </p:txBody>
      </p:sp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6DA4D-1F29-4B84-9A5D-47C94A5236E9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B84F4-DBB4-4161-90FD-380AD5A6D2AE}" type="slidenum">
              <a:rPr lang="en-US"/>
              <a:pPr/>
              <a:t>14</a:t>
            </a:fld>
            <a:endParaRPr lang="en-US"/>
          </a:p>
        </p:txBody>
      </p:sp>
      <p:sp>
        <p:nvSpPr>
          <p:cNvPr id="399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A0B71-3B75-420F-B70E-D0268677A3CE}" type="slidenum">
              <a:rPr lang="en-US"/>
              <a:pPr/>
              <a:t>15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AE96A-D355-4EDF-9C03-4ED1243D7252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A96E9-5499-438B-95EC-046025B5206E}" type="slidenum">
              <a:rPr lang="en-US"/>
              <a:pPr/>
              <a:t>17</a:t>
            </a:fld>
            <a:endParaRPr lang="en-US"/>
          </a:p>
        </p:txBody>
      </p:sp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36886-600D-477F-B699-ED66DA917BD7}" type="slidenum">
              <a:rPr lang="en-US"/>
              <a:pPr/>
              <a:t>18</a:t>
            </a:fld>
            <a:endParaRPr lang="en-US"/>
          </a:p>
        </p:txBody>
      </p:sp>
      <p:sp>
        <p:nvSpPr>
          <p:cNvPr id="788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706CD-B95B-4D59-ACAB-F2ED650E0AE0}" type="slidenum">
              <a:rPr lang="en-US"/>
              <a:pPr/>
              <a:t>19</a:t>
            </a:fld>
            <a:endParaRPr lang="en-US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A55AD-875E-48B1-A427-EB71DE1129B1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C304B-41EE-4A01-BB84-F0B130AB85B9}" type="slidenum">
              <a:rPr lang="en-US"/>
              <a:pPr/>
              <a:t>20</a:t>
            </a:fld>
            <a:endParaRPr lang="en-US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754DA-01DE-4649-B6F7-9B92F731DC57}" type="slidenum">
              <a:rPr lang="en-US"/>
              <a:pPr/>
              <a:t>21</a:t>
            </a:fld>
            <a:endParaRPr lang="en-US"/>
          </a:p>
        </p:txBody>
      </p:sp>
      <p:sp>
        <p:nvSpPr>
          <p:cNvPr id="100354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1BC5C-628D-438D-9343-4257A10C830E}" type="slidenum">
              <a:rPr lang="en-US"/>
              <a:pPr/>
              <a:t>22</a:t>
            </a:fld>
            <a:endParaRPr lang="en-US"/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5452C-4EBB-429D-8265-C1A03B2D52A6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E1E22-FF08-47D9-95EA-912D19A65510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EF67F-81DA-460D-8628-23FD84E29D28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7E999-721C-4625-A07F-E880D2B37279}" type="slidenum">
              <a:rPr lang="en-US"/>
              <a:pPr/>
              <a:t>6</a:t>
            </a:fld>
            <a:endParaRPr lang="en-US"/>
          </a:p>
        </p:txBody>
      </p:sp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7F002-230B-4CD2-9972-815E9765DDB9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- http://www.flickr.com/photos/carolynconner/4264882098/ (Creative Commons licensed)</a:t>
            </a:r>
          </a:p>
          <a:p>
            <a:r>
              <a:rPr lang="en-US"/>
              <a:t>Geyser info source - National Park Service: http://www.nps.gov/yell/planyourvisit/noldfaith.htm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492D2-0365-42A2-AFCE-717E240D69B1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E2ADD-9F06-4EC4-A096-112D18F6D646}" type="slidenum">
              <a:rPr lang="en-US"/>
              <a:pPr/>
              <a:t>9</a:t>
            </a:fld>
            <a:endParaRPr lang="en-US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 descr="LO_Title_MasterBkg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381000"/>
          </a:xfrm>
          <a:effectLst>
            <a:outerShdw blurRad="68580" dist="25399" dir="8100000" algn="ctr" rotWithShape="0">
              <a:srgbClr val="FDFFED">
                <a:alpha val="92999"/>
              </a:srgbClr>
            </a:outerShdw>
          </a:effectLst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962400"/>
            <a:ext cx="6400800" cy="1752600"/>
          </a:xfrm>
          <a:solidFill>
            <a:srgbClr val="CCFF66">
              <a:alpha val="78000"/>
            </a:srgbClr>
          </a:solidFill>
          <a:ln w="38100">
            <a:solidFill>
              <a:srgbClr val="FFFFFF"/>
            </a:solidFill>
          </a:ln>
          <a:effectLst/>
        </p:spPr>
        <p:txBody>
          <a:bodyPr/>
          <a:lstStyle>
            <a:lvl1pPr marL="0" indent="0">
              <a:buFont typeface="Times" pitchFamily="-123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PPT Bckg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9pPr>
    </p:titleStyle>
    <p:bodyStyle>
      <a:lvl1pPr marL="1698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90663" indent="-1190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9478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4050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8622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3194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7766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39" descr="CO_Title_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457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2000" y="465138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i="0"/>
              <a:t> 1</a:t>
            </a:r>
            <a:endParaRPr lang="en-US" sz="4400" i="0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7086600" cy="1143000"/>
          </a:xfrm>
          <a:effectLst/>
        </p:spPr>
        <p:txBody>
          <a:bodyPr/>
          <a:lstStyle/>
          <a:p>
            <a:r>
              <a:rPr lang="en-US" sz="4000">
                <a:latin typeface="Arial" pitchFamily="-123" charset="0"/>
              </a:rPr>
              <a:t>An Introduction to Environmental Science</a:t>
            </a:r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 rot="-5400000">
            <a:off x="217488" y="790575"/>
            <a:ext cx="1049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0"/>
              <a:t>CHAPTER</a:t>
            </a:r>
            <a:endParaRPr lang="en-US" sz="4400" i="0"/>
          </a:p>
        </p:txBody>
      </p:sp>
      <p:pic>
        <p:nvPicPr>
          <p:cNvPr id="6184" name="Picture 40" descr="PE_Anc_CopyrightLine_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319838"/>
            <a:ext cx="288607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8" name="Picture 42" descr="slide 10 MSH04_crater_GPS_setup_9-27-04T"/>
          <p:cNvPicPr>
            <a:picLocks noChangeAspect="1" noChangeArrowheads="1"/>
          </p:cNvPicPr>
          <p:nvPr/>
        </p:nvPicPr>
        <p:blipFill>
          <a:blip r:embed="rId3"/>
          <a:srcRect b="14221"/>
          <a:stretch>
            <a:fillRect/>
          </a:stretch>
        </p:blipFill>
        <p:spPr bwMode="auto">
          <a:xfrm>
            <a:off x="68263" y="990600"/>
            <a:ext cx="8999537" cy="579120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1.2  The Nature of Science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1295400"/>
            <a:ext cx="3505200" cy="914400"/>
          </a:xfrm>
          <a:ln/>
        </p:spPr>
        <p:txBody>
          <a:bodyPr/>
          <a:lstStyle/>
          <a:p>
            <a:r>
              <a:rPr lang="en-US"/>
              <a:t>The word </a:t>
            </a:r>
            <a:r>
              <a:rPr lang="en-US" i="1"/>
              <a:t>science</a:t>
            </a:r>
            <a:r>
              <a:rPr lang="en-US"/>
              <a:t> comes from the Latin word </a:t>
            </a:r>
            <a:r>
              <a:rPr lang="en-US" i="1"/>
              <a:t>scientia</a:t>
            </a:r>
            <a:r>
              <a:rPr lang="en-US"/>
              <a:t>, meaning “knowledge.”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What Science Is and Is Not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524000"/>
            <a:ext cx="5410200" cy="518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Science is an organized way of studying the natural world, and the knowledge gained from such studies.</a:t>
            </a:r>
          </a:p>
          <a:p>
            <a:pPr>
              <a:spcBef>
                <a:spcPct val="50000"/>
              </a:spcBef>
            </a:pPr>
            <a:r>
              <a:rPr lang="en-US"/>
              <a:t>Science assumes that the natural world functions in accordance with rules that do not change.</a:t>
            </a:r>
          </a:p>
          <a:p>
            <a:pPr>
              <a:spcBef>
                <a:spcPct val="50000"/>
              </a:spcBef>
            </a:pPr>
            <a:r>
              <a:rPr lang="en-US"/>
              <a:t>Science does </a:t>
            </a:r>
            <a:r>
              <a:rPr lang="en-US" b="1"/>
              <a:t>not</a:t>
            </a:r>
            <a:r>
              <a:rPr lang="en-US"/>
              <a:t> deal with the supernatural.</a:t>
            </a:r>
          </a:p>
          <a:p>
            <a:pPr>
              <a:spcBef>
                <a:spcPct val="50000"/>
              </a:spcBef>
            </a:pPr>
            <a:r>
              <a:rPr lang="en-US"/>
              <a:t>Science relies on evidence from measurements and observations.</a:t>
            </a:r>
          </a:p>
          <a:p>
            <a:pPr>
              <a:spcBef>
                <a:spcPct val="50000"/>
              </a:spcBef>
            </a:pPr>
            <a:r>
              <a:rPr lang="en-US"/>
              <a:t>Scientific ideas are “supported,</a:t>
            </a:r>
            <a:r>
              <a:rPr lang="en-US">
                <a:latin typeface="Lucida Grande" pitchFamily="-123" charset="0"/>
              </a:rPr>
              <a:t>”</a:t>
            </a:r>
            <a:r>
              <a:rPr lang="en-US"/>
              <a:t> not “proven,” and “accepted,</a:t>
            </a:r>
            <a:r>
              <a:rPr lang="en-US">
                <a:latin typeface="Lucida Grande" pitchFamily="-123" charset="0"/>
              </a:rPr>
              <a:t>”</a:t>
            </a:r>
            <a:r>
              <a:rPr lang="en-US"/>
              <a:t> not </a:t>
            </a:r>
            <a:br>
              <a:rPr lang="en-US"/>
            </a:br>
            <a:r>
              <a:rPr lang="en-US"/>
              <a:t>“believed in.</a:t>
            </a:r>
            <a:r>
              <a:rPr lang="en-US">
                <a:latin typeface="Lucida Grande" pitchFamily="-123" charset="0"/>
              </a:rPr>
              <a:t>”</a:t>
            </a:r>
            <a:endParaRPr lang="en-US" sz="2000">
              <a:latin typeface="Lucida Grande" pitchFamily="-123" charset="0"/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81000" y="233363"/>
            <a:ext cx="3830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1.2 The Nature of Science</a:t>
            </a:r>
          </a:p>
        </p:txBody>
      </p:sp>
      <p:pic>
        <p:nvPicPr>
          <p:cNvPr id="80911" name="Picture 15" descr="slide 11 7BE7B6C6-DB55-A61A-215B4D097E148118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971800" cy="445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Process of Science</a:t>
            </a:r>
            <a:endParaRPr lang="en-US"/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486400" cy="4572000"/>
          </a:xfrm>
        </p:spPr>
        <p:txBody>
          <a:bodyPr/>
          <a:lstStyle/>
          <a:p>
            <a:pPr marL="292100" indent="-292100">
              <a:spcBef>
                <a:spcPct val="50000"/>
              </a:spcBef>
            </a:pPr>
            <a:r>
              <a:rPr lang="en-US"/>
              <a:t>Science involves asking questions, making observations, seeking evidence, sharing ideas, and analyzing results.</a:t>
            </a:r>
          </a:p>
          <a:p>
            <a:pPr marL="292100" indent="-292100">
              <a:spcBef>
                <a:spcPct val="50000"/>
              </a:spcBef>
            </a:pPr>
            <a:r>
              <a:rPr lang="en-US"/>
              <a:t>Science is not linear—the process loops back on itself and follows many different paths.</a:t>
            </a:r>
          </a:p>
          <a:p>
            <a:pPr marL="292100" indent="-292100">
              <a:spcBef>
                <a:spcPct val="50000"/>
              </a:spcBef>
            </a:pPr>
            <a:r>
              <a:rPr lang="en-US"/>
              <a:t>Science is a dynamic, creative endeavor.</a:t>
            </a:r>
            <a:endParaRPr lang="en-US" sz="2000"/>
          </a:p>
          <a:p>
            <a:pPr marL="292100" indent="-292100"/>
            <a:endParaRPr lang="en-US" sz="2000"/>
          </a:p>
          <a:p>
            <a:pPr marL="292100" indent="-292100">
              <a:buFont typeface="Times" pitchFamily="-123" charset="0"/>
              <a:buNone/>
            </a:pPr>
            <a:endParaRPr lang="en-US" sz="2000"/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81000" y="228600"/>
            <a:ext cx="3830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1.2 The Nature of Science</a:t>
            </a:r>
          </a:p>
        </p:txBody>
      </p:sp>
      <p:pic>
        <p:nvPicPr>
          <p:cNvPr id="32790" name="Picture 22" descr="slide 12 01FED70D-FD9A-AEFB-5AC7E6C63A35DD8B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722438"/>
            <a:ext cx="3338512" cy="4449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Exploration and Discovery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191000" cy="4800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Many investigations start with the observation of a phenomenon that the scientist wishes to explain.</a:t>
            </a:r>
          </a:p>
          <a:p>
            <a:pPr>
              <a:spcBef>
                <a:spcPct val="50000"/>
              </a:spcBef>
            </a:pPr>
            <a:r>
              <a:rPr lang="en-US"/>
              <a:t>Observations can be made with the eye, with instruments, or by reading scientific literature.</a:t>
            </a:r>
          </a:p>
          <a:p>
            <a:pPr>
              <a:spcBef>
                <a:spcPct val="50000"/>
              </a:spcBef>
            </a:pPr>
            <a:r>
              <a:rPr lang="en-US"/>
              <a:t>Observations can happen unexpectedly or be planned.</a:t>
            </a:r>
          </a:p>
          <a:p>
            <a:pPr>
              <a:spcBef>
                <a:spcPct val="50000"/>
              </a:spcBef>
            </a:pPr>
            <a:r>
              <a:rPr lang="en-US"/>
              <a:t>Observations often lead to questions and may be shared with colleagues.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81000" y="233363"/>
            <a:ext cx="3830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1.2 The Nature of Science</a:t>
            </a:r>
          </a:p>
        </p:txBody>
      </p:sp>
      <p:pic>
        <p:nvPicPr>
          <p:cNvPr id="81928" name="Picture 8" descr="slide 13 MICROSCOPE1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572000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Hypotheses</a:t>
            </a:r>
            <a:endParaRPr lang="en-US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828800"/>
            <a:ext cx="5029200" cy="4724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Scientists attempt to answer questions by devising hypotheses—testable ideas</a:t>
            </a:r>
          </a:p>
          <a:p>
            <a:pPr>
              <a:spcBef>
                <a:spcPct val="50000"/>
              </a:spcBef>
            </a:pPr>
            <a:r>
              <a:rPr lang="en-US"/>
              <a:t>Hypotheses:</a:t>
            </a:r>
            <a:endParaRPr lang="en-US" sz="1800"/>
          </a:p>
          <a:p>
            <a:pPr marL="571500" lvl="1" indent="-211138">
              <a:spcBef>
                <a:spcPct val="50000"/>
              </a:spcBef>
            </a:pPr>
            <a:r>
              <a:rPr lang="en-US"/>
              <a:t>Explain a phenomenon or answer a scientific question</a:t>
            </a:r>
          </a:p>
          <a:p>
            <a:pPr marL="571500" lvl="1" indent="-211138">
              <a:spcBef>
                <a:spcPct val="50000"/>
              </a:spcBef>
            </a:pPr>
            <a:r>
              <a:rPr lang="en-US"/>
              <a:t>Generate predictions that can be checked with models or direct observation (A prediction is the expected observation if the hypothesis is true.)</a:t>
            </a:r>
          </a:p>
          <a:p>
            <a:pPr marL="571500" lvl="1" indent="-211138">
              <a:spcBef>
                <a:spcPct val="50000"/>
              </a:spcBef>
            </a:pPr>
            <a:r>
              <a:rPr lang="en-US"/>
              <a:t>Can be supported or rejected by data</a:t>
            </a:r>
          </a:p>
          <a:p>
            <a:pPr marL="571500" lvl="1" indent="-211138">
              <a:spcBef>
                <a:spcPct val="50000"/>
              </a:spcBef>
            </a:pPr>
            <a:r>
              <a:rPr lang="en-US"/>
              <a:t>May prompt new hypotheses</a:t>
            </a:r>
          </a:p>
          <a:p>
            <a:pPr>
              <a:spcBef>
                <a:spcPct val="50000"/>
              </a:spcBef>
              <a:buFont typeface="Times" pitchFamily="-123" charset="0"/>
              <a:buNone/>
            </a:pPr>
            <a:endParaRPr lang="en-US" sz="2000"/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381000" y="233363"/>
            <a:ext cx="3830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1.2 The Nature of Science</a:t>
            </a:r>
          </a:p>
        </p:txBody>
      </p:sp>
      <p:pic>
        <p:nvPicPr>
          <p:cNvPr id="38952" name="Picture 40" descr="slide 14 brad_kids_6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68488"/>
            <a:ext cx="4114800" cy="308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91600" cy="9906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Gathering Data</a:t>
            </a:r>
            <a:endParaRPr lang="en-US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676400"/>
            <a:ext cx="3657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Scientists test predictions by gathering evidence in the form of data.</a:t>
            </a:r>
            <a:endParaRPr lang="en-US" sz="28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If data match predictions, hypothesis is supported.</a:t>
            </a:r>
            <a:endParaRPr lang="en-US" sz="24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If data do not match predictions, hypothesis is rejected.</a:t>
            </a:r>
            <a:endParaRPr lang="en-US" sz="240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Data can come from an experiment or observational studies; ideally experiments and studies are controlled and repeated</a:t>
            </a:r>
            <a:r>
              <a:rPr lang="en-US" sz="2800"/>
              <a:t>.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1000" y="233363"/>
            <a:ext cx="3830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1.2 The Nature of Science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04800" y="5334000"/>
            <a:ext cx="4572000" cy="12192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Gulls are protected by the Migratory Bird Treaty Act, and government agencies like the U.S. Fish and Wildlife Service continually collect data on seagull populations and habitats. </a:t>
            </a:r>
            <a:endParaRPr lang="en-US" sz="2000" b="0" i="0"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43018" name="Picture 10" descr="slide 15 BIRDERS_DONNA_REPLACE_CHI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883150" cy="324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52" name="Picture 36" descr="slide 16 usgs SACNAS09exhCVLGT"/>
          <p:cNvPicPr>
            <a:picLocks noChangeAspect="1" noChangeArrowheads="1"/>
          </p:cNvPicPr>
          <p:nvPr/>
        </p:nvPicPr>
        <p:blipFill>
          <a:blip r:embed="rId3"/>
          <a:srcRect t="13863"/>
          <a:stretch>
            <a:fillRect/>
          </a:stretch>
        </p:blipFill>
        <p:spPr bwMode="auto">
          <a:xfrm>
            <a:off x="74613" y="990600"/>
            <a:ext cx="8993187" cy="5810250"/>
          </a:xfrm>
          <a:prstGeom prst="rect">
            <a:avLst/>
          </a:prstGeom>
          <a:noFill/>
        </p:spPr>
      </p:pic>
      <p:sp>
        <p:nvSpPr>
          <p:cNvPr id="34848" name="Rectangle 3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Lesson 1.3  The Community of Science</a:t>
            </a:r>
            <a:endParaRPr lang="en-US"/>
          </a:p>
        </p:txBody>
      </p:sp>
      <p:sp>
        <p:nvSpPr>
          <p:cNvPr id="34849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1295400"/>
            <a:ext cx="4343400" cy="1447800"/>
          </a:xfrm>
          <a:ln/>
        </p:spPr>
        <p:txBody>
          <a:bodyPr/>
          <a:lstStyle/>
          <a:p>
            <a:r>
              <a:rPr lang="en-US"/>
              <a:t>Scientific research does not stop with the scientific method. In order to have any impact, scientists must share their work at conferences and in journals. They receive and incorporate feedback.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00425" y="34036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t>Community Analysis and Feedback</a:t>
            </a:r>
            <a:endParaRPr lang="en-US" sz="2800" b="1">
              <a:solidFill>
                <a:srgbClr val="008040"/>
              </a:solidFill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4114800" cy="3276600"/>
          </a:xfrm>
        </p:spPr>
        <p:txBody>
          <a:bodyPr/>
          <a:lstStyle/>
          <a:p>
            <a:pPr marL="228600" indent="-228600">
              <a:tabLst>
                <a:tab pos="228600" algn="l"/>
              </a:tabLst>
            </a:pPr>
            <a:r>
              <a:rPr lang="en-US"/>
              <a:t>After completing their study, scientists:</a:t>
            </a:r>
          </a:p>
          <a:p>
            <a:pPr lvl="1">
              <a:tabLst>
                <a:tab pos="228600" algn="l"/>
              </a:tabLst>
            </a:pPr>
            <a:r>
              <a:rPr lang="en-US"/>
              <a:t>Present their work and get feedback from other researchers at conferences</a:t>
            </a:r>
          </a:p>
          <a:p>
            <a:pPr lvl="1">
              <a:tabLst>
                <a:tab pos="228600" algn="l"/>
              </a:tabLst>
            </a:pPr>
            <a:r>
              <a:rPr lang="en-US"/>
              <a:t>Write papers about their study</a:t>
            </a:r>
          </a:p>
          <a:p>
            <a:pPr lvl="1">
              <a:tabLst>
                <a:tab pos="228600" algn="l"/>
              </a:tabLst>
            </a:pPr>
            <a:r>
              <a:rPr lang="en-US"/>
              <a:t>Submit papers for publication in a journal</a:t>
            </a:r>
          </a:p>
          <a:p>
            <a:pPr marL="228600" indent="-228600">
              <a:tabLst>
                <a:tab pos="228600" algn="l"/>
              </a:tabLst>
            </a:pPr>
            <a:endParaRPr lang="en-US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381000" y="228600"/>
            <a:ext cx="4364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1.3 The Community of Science</a:t>
            </a:r>
            <a:endParaRPr lang="en-US" i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228600" y="5486400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Many journals are peer-reviewed, meaning scientists review papers submitted for publication, recommend changes, and reject or accept the paper for publication.</a:t>
            </a:r>
          </a:p>
        </p:txBody>
      </p:sp>
      <p:pic>
        <p:nvPicPr>
          <p:cNvPr id="40988" name="Picture 28" descr="slide 17 usgs IDR_Side_01cvL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572000" cy="303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Replication and Self-Correction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752600"/>
            <a:ext cx="4724400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Hypotheses should be tested several times, in several ways, before they are accepted.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Interpretations of data can change over time as knowledge accumulates.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Sometimes reinterpretations can be drastic, but most of the time they are minor adjustments to an accepted idea.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Science constantly refines and improves itself.</a:t>
            </a:r>
          </a:p>
          <a:p>
            <a:pPr>
              <a:lnSpc>
                <a:spcPct val="80000"/>
              </a:lnSpc>
              <a:buFont typeface="Times" pitchFamily="-123" charset="0"/>
              <a:buNone/>
            </a:pPr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81000" y="233363"/>
            <a:ext cx="4364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1.3 The Community of Science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04800" y="5562600"/>
            <a:ext cx="3505200" cy="10668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/>
              <a:t>Scientists believed the sun and planets revolved around the Earth until Nicolaus Copernicus proved this was false in the 1500s.</a:t>
            </a:r>
          </a:p>
        </p:txBody>
      </p:sp>
      <p:pic>
        <p:nvPicPr>
          <p:cNvPr id="77838" name="Picture 14" descr="slide 18 loc-85-1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3048000" cy="338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Scientific Theory-Building</a:t>
            </a:r>
            <a:endParaRPr lang="en-US" b="1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91600" cy="2286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A hypothesis is a testable explanation for a narrow set of phenomena, while a theory is a broader explanation for a wider range of observations. </a:t>
            </a:r>
          </a:p>
          <a:p>
            <a:pPr>
              <a:spcBef>
                <a:spcPct val="50000"/>
              </a:spcBef>
            </a:pPr>
            <a:r>
              <a:rPr lang="en-US"/>
              <a:t>Both hypotheses and theories must be testable, supported by multiple lines of evidence, and replicated to be accepted by the scientific community.</a:t>
            </a:r>
            <a:endParaRPr lang="en-US" i="1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33363"/>
            <a:ext cx="4364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1.3 The Community of Science</a:t>
            </a:r>
          </a:p>
        </p:txBody>
      </p:sp>
      <p:pic>
        <p:nvPicPr>
          <p:cNvPr id="45067" name="Picture 11" descr="slide 19 DSC_0059_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25" y="3657600"/>
            <a:ext cx="4346575" cy="2903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Picture 33" descr="CentralCasebkg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6800" y="22860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905000" y="3962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pPr algn="l"/>
            <a:r>
              <a:rPr lang="en-US"/>
              <a:t>Fixing a Hole in the Sky</a:t>
            </a: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848600" cy="3124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/>
              <a:t>Ozone is a naturally occurring molecule that absorbs and redirects harmful UV radiation. </a:t>
            </a: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/>
              <a:t>In the 1970s, Mario Molina and Sherwood Rowland discovered that CFCs were rapidly destroying ozone in the stratosphere.  </a:t>
            </a: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/>
              <a:t>Today, most nations have banned CFCs, and the ozone hole is expected to close up around 2050.</a:t>
            </a:r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1600200" y="5029200"/>
            <a:ext cx="4953000" cy="1277938"/>
            <a:chOff x="1008" y="3216"/>
            <a:chExt cx="3408" cy="738"/>
          </a:xfrm>
        </p:grpSpPr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1008" y="3216"/>
              <a:ext cx="624" cy="480"/>
            </a:xfrm>
            <a:prstGeom prst="star32">
              <a:avLst>
                <a:gd name="adj" fmla="val 37500"/>
              </a:avLst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296" y="3360"/>
              <a:ext cx="3120" cy="594"/>
            </a:xfrm>
            <a:prstGeom prst="rect">
              <a:avLst/>
            </a:prstGeom>
            <a:solidFill>
              <a:srgbClr val="FDFFED"/>
            </a:solidFill>
            <a:ln w="25400">
              <a:solidFill>
                <a:srgbClr val="FF8000"/>
              </a:solidFill>
              <a:miter lim="800000"/>
              <a:headEnd/>
              <a:tailEnd/>
            </a:ln>
            <a:effectLst>
              <a:outerShdw blurRad="137160" dist="88794" dir="1799997" algn="ctr" rotWithShape="0">
                <a:schemeClr val="bg2">
                  <a:alpha val="50000"/>
                </a:schemeClr>
              </a:outerShdw>
            </a:effectLst>
          </p:spPr>
          <p:txBody>
            <a:bodyPr lIns="182880" tIns="182880" rIns="182880" bIns="182880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  <a:buFont typeface="Times" pitchFamily="-123" charset="0"/>
                <a:buNone/>
              </a:pPr>
              <a:r>
                <a:rPr lang="en-US" sz="1400" b="0" i="0">
                  <a:solidFill>
                    <a:srgbClr val="FF8000"/>
                  </a:solidFill>
                  <a:latin typeface="Arial Bold" pitchFamily="-123" charset="0"/>
                  <a:ea typeface="MS Pゴシック" pitchFamily="-92" charset="-128"/>
                  <a:cs typeface="MS Pゴシック" pitchFamily="-92" charset="-128"/>
                </a:rPr>
                <a:t>Talk About It</a:t>
              </a:r>
              <a:r>
                <a:rPr lang="en-US" sz="1400" b="0">
                  <a:latin typeface="Myriad Pro" pitchFamily="-123" charset="0"/>
                  <a:ea typeface="MS Pゴシック" pitchFamily="-92" charset="-128"/>
                  <a:cs typeface="MS Pゴシック" pitchFamily="-92" charset="-128"/>
                </a:rPr>
                <a:t> </a:t>
              </a:r>
              <a:r>
                <a:rPr lang="en-US" sz="1400" b="0">
                  <a:ea typeface="MS Pゴシック" pitchFamily="-92" charset="-128"/>
                  <a:cs typeface="MS Pゴシック" pitchFamily="-92" charset="-128"/>
                </a:rPr>
                <a:t>Should environmental scientists’ discoveries about the natural world influence human activity? If so, how?</a:t>
              </a:r>
              <a:endParaRPr lang="en-US" sz="2400" b="0" i="0">
                <a:ea typeface="MS Pゴシック" pitchFamily="-92" charset="-128"/>
                <a:cs typeface="MS Pゴシック" pitchFamily="-92" charset="-128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981200"/>
            <a:ext cx="4648200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Addressing environmental problems involves more than just understanding the science.</a:t>
            </a:r>
            <a:endParaRPr lang="en-US" sz="200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Ethics:</a:t>
            </a:r>
            <a:r>
              <a:rPr lang="en-US"/>
              <a:t> Study of behavior (good and bad, right and wrong), moral principles, and values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Culture:</a:t>
            </a:r>
            <a:r>
              <a:rPr lang="en-US"/>
              <a:t> Ensemble of knowledge, beliefs, values, and learned ways of life shared by a group of people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Worldview:</a:t>
            </a:r>
            <a:r>
              <a:rPr lang="en-US"/>
              <a:t> Perception of the world and a person’s place in it</a:t>
            </a:r>
            <a:endParaRPr lang="en-US" sz="1800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Building on Environmental Science</a:t>
            </a:r>
            <a:endParaRPr lang="en-US"/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381000" y="233363"/>
            <a:ext cx="4364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1.3 The Community of Science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447800" y="38100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40,000 buffalo hides, 1872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1371600" y="64008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Ducks killed by an oil spill</a:t>
            </a:r>
            <a:endParaRPr lang="en-US"/>
          </a:p>
        </p:txBody>
      </p:sp>
      <p:pic>
        <p:nvPicPr>
          <p:cNvPr id="47130" name="Picture 26" descr="slide 20-b fw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191000"/>
            <a:ext cx="3127375" cy="2236788"/>
          </a:xfrm>
          <a:prstGeom prst="rect">
            <a:avLst/>
          </a:prstGeom>
          <a:noFill/>
        </p:spPr>
      </p:pic>
      <p:pic>
        <p:nvPicPr>
          <p:cNvPr id="47131" name="Picture 27" descr="slide 20-a nara 091"/>
          <p:cNvPicPr>
            <a:picLocks noChangeAspect="1" noChangeArrowheads="1"/>
          </p:cNvPicPr>
          <p:nvPr/>
        </p:nvPicPr>
        <p:blipFill>
          <a:blip r:embed="rId4"/>
          <a:srcRect l="17075" t="15279" b="23607"/>
          <a:stretch>
            <a:fillRect/>
          </a:stretch>
        </p:blipFill>
        <p:spPr bwMode="auto">
          <a:xfrm>
            <a:off x="762000" y="1981200"/>
            <a:ext cx="333057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5800" y="1905000"/>
            <a:ext cx="4648200" cy="480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Environmental ethics is the application of ethical standards to the relationship between humans and the environment.</a:t>
            </a:r>
            <a:endParaRPr lang="en-US" sz="180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Anthropocentrism:</a:t>
            </a:r>
            <a:r>
              <a:rPr lang="en-US"/>
              <a:t> Humans and human welfare most important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Biocentrism:</a:t>
            </a:r>
            <a:r>
              <a:rPr lang="en-US"/>
              <a:t> All living things have value; some may be more important than others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Ecocentrism:</a:t>
            </a:r>
            <a:r>
              <a:rPr lang="en-US"/>
              <a:t> Well-being of a species or community more important than that of an individual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Environmental Ethics</a:t>
            </a:r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81000" y="233363"/>
            <a:ext cx="4364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1.3 The Community of Science</a:t>
            </a:r>
          </a:p>
        </p:txBody>
      </p:sp>
      <p:pic>
        <p:nvPicPr>
          <p:cNvPr id="99333" name="Picture 5" descr="0133724751a357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0" y="2514600"/>
            <a:ext cx="4343400" cy="345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Environmental Justice</a:t>
            </a:r>
            <a:endParaRPr lang="en-US" b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2057400"/>
            <a:ext cx="3962400" cy="4267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/>
              <a:t>The environmental justice movement: </a:t>
            </a:r>
            <a:endParaRPr lang="en-US" sz="2000"/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/>
              <a:t>Recognizes that quality of life is connected to environmental quality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</a:pPr>
            <a:r>
              <a:rPr lang="en-US"/>
              <a:t>Promotes fair and equitable treatment of all people regarding environmental policy and practice</a:t>
            </a:r>
          </a:p>
          <a:p>
            <a:pPr lvl="1"/>
            <a:endParaRPr lang="en-US"/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81000" y="233363"/>
            <a:ext cx="4364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1.3 The Community of Science</a:t>
            </a:r>
          </a:p>
        </p:txBody>
      </p:sp>
      <p:pic>
        <p:nvPicPr>
          <p:cNvPr id="49168" name="Picture 16" descr="slide 22 nih children_outsid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9138"/>
            <a:ext cx="4343400" cy="3954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1.1 Our Island, Earth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8001000" y="990600"/>
            <a:ext cx="1044575" cy="5786438"/>
          </a:xfrm>
          <a:prstGeom prst="rect">
            <a:avLst/>
          </a:prstGeom>
          <a:solidFill>
            <a:srgbClr val="000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71438" y="989013"/>
            <a:ext cx="3357562" cy="5786437"/>
          </a:xfrm>
          <a:prstGeom prst="rect">
            <a:avLst/>
          </a:prstGeom>
          <a:solidFill>
            <a:srgbClr val="0000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3352800" y="6096000"/>
            <a:ext cx="4800600" cy="685800"/>
          </a:xfrm>
          <a:prstGeom prst="rect">
            <a:avLst/>
          </a:prstGeom>
          <a:solidFill>
            <a:srgbClr val="000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26" name="Picture 34" descr="slide-3-GALOPTI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990600"/>
            <a:ext cx="8231187" cy="5538788"/>
          </a:xfrm>
          <a:prstGeom prst="rect">
            <a:avLst/>
          </a:prstGeom>
          <a:noFill/>
        </p:spPr>
      </p:pic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3429000" cy="12954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Like all species on Earth, humans rely on a healthy, functioning planet for air, water, food, and shelter.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What Is Environmental Science?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981200"/>
            <a:ext cx="4419600" cy="5105400"/>
          </a:xfrm>
        </p:spPr>
        <p:txBody>
          <a:bodyPr/>
          <a:lstStyle/>
          <a:p>
            <a:pPr marL="225425" indent="-225425">
              <a:spcBef>
                <a:spcPct val="50000"/>
              </a:spcBef>
            </a:pPr>
            <a:r>
              <a:rPr lang="en-US" sz="2400"/>
              <a:t>The study of our planet’s natural systems and how humans and the environment affect one another</a:t>
            </a:r>
          </a:p>
          <a:p>
            <a:pPr marL="225425" indent="-225425">
              <a:spcBef>
                <a:spcPct val="50000"/>
              </a:spcBef>
            </a:pPr>
            <a:r>
              <a:rPr lang="en-US" sz="2400"/>
              <a:t>The environment includes all living and nonliving things with which organisms interact.</a:t>
            </a:r>
          </a:p>
          <a:p>
            <a:pPr marL="225425" indent="-225425">
              <a:spcBef>
                <a:spcPct val="50000"/>
              </a:spcBef>
            </a:pPr>
            <a:r>
              <a:rPr lang="en-US" sz="2400"/>
              <a:t>Understanding the interactions between humans and the environment is the first step to solving environmental problems.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</a:t>
            </a:r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1 Our Island, Earth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04800" y="5715000"/>
            <a:ext cx="4191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National Marine Fisheries Service scientists studying whether commercial boats are harming endangered killer whales</a:t>
            </a:r>
            <a:endParaRPr lang="en-US"/>
          </a:p>
        </p:txBody>
      </p:sp>
      <p:pic>
        <p:nvPicPr>
          <p:cNvPr id="11288" name="Picture 24" descr="slide 4 postcard59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4419600" cy="325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Environmental Science vs. Environmentalism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648200" y="220980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i="0"/>
              <a:t>Environmental Science:</a:t>
            </a:r>
            <a:r>
              <a:rPr lang="en-US" sz="2400" b="0" i="0"/>
              <a:t> Objective, unbiased pursuit of knowledge about the workings of the environment and our interactions with it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i="0"/>
              <a:t>Environmentalism:</a:t>
            </a:r>
            <a:r>
              <a:rPr lang="en-US" sz="2400" b="0" i="0"/>
              <a:t> Social movement dedicated to protecting the natural world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endParaRPr lang="en-US" i="0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 i="0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</a:t>
            </a:r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1 Our Island, Earth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232525" y="5905500"/>
            <a:ext cx="184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4114800" y="6172200"/>
            <a:ext cx="3276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0"/>
              <a:t>Environmentalists protesting the use of nuclear power</a:t>
            </a:r>
          </a:p>
        </p:txBody>
      </p:sp>
      <p:pic>
        <p:nvPicPr>
          <p:cNvPr id="17439" name="Picture 31" descr="slide 5 nara25-0009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89113"/>
            <a:ext cx="3390900" cy="5068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Natural Resources</a:t>
            </a:r>
            <a:endParaRPr lang="en-US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1828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Natural resources are materials and energy sources found in nature that humans need to survive.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 b="1"/>
              <a:t>Renewable resources:</a:t>
            </a:r>
            <a:r>
              <a:rPr lang="en-US" sz="1800"/>
              <a:t> Naturally replenished over short periods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 b="1"/>
              <a:t>Nonrenewable resources:</a:t>
            </a:r>
            <a:r>
              <a:rPr lang="en-US" sz="1800"/>
              <a:t> Naturally formed more slowly than we use them.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Renewable resources can become nonrenewable if used faster than they are replenished.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</a:t>
            </a:r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1 Our Island, Earth</a:t>
            </a:r>
          </a:p>
        </p:txBody>
      </p:sp>
      <p:pic>
        <p:nvPicPr>
          <p:cNvPr id="20494" name="Picture 14" descr="0133724751a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57600"/>
            <a:ext cx="6781800" cy="3068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324600" y="304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553200" y="228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Human Population Growth</a:t>
            </a:r>
            <a:endParaRPr lang="en-US"/>
          </a:p>
        </p:txBody>
      </p:sp>
      <p:sp>
        <p:nvSpPr>
          <p:cNvPr id="2254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4038600" cy="4419600"/>
          </a:xfrm>
        </p:spPr>
        <p:txBody>
          <a:bodyPr/>
          <a:lstStyle/>
          <a:p>
            <a:pPr>
              <a:spcBef>
                <a:spcPct val="50000"/>
              </a:spcBef>
              <a:buFont typeface="Times" pitchFamily="-123" charset="0"/>
              <a:buNone/>
            </a:pPr>
            <a:r>
              <a:rPr lang="en-US"/>
              <a:t>•</a:t>
            </a:r>
            <a:r>
              <a:rPr lang="en-US" sz="1800"/>
              <a:t>	</a:t>
            </a:r>
            <a:r>
              <a:rPr lang="en-US"/>
              <a:t>Tremendous and rapid human population growth can be attributed to:</a:t>
            </a:r>
            <a:endParaRPr lang="en-US" sz="2000"/>
          </a:p>
          <a:p>
            <a:pPr lvl="1">
              <a:spcBef>
                <a:spcPct val="50000"/>
              </a:spcBef>
              <a:buFont typeface="Times" pitchFamily="-123" charset="0"/>
              <a:buNone/>
            </a:pPr>
            <a:r>
              <a:rPr lang="en-US"/>
              <a:t>•</a:t>
            </a:r>
            <a:r>
              <a:rPr lang="en-US" sz="1600"/>
              <a:t>	</a:t>
            </a:r>
            <a:r>
              <a:rPr lang="en-US" b="1"/>
              <a:t>The Agricultural Revolution:</a:t>
            </a:r>
            <a:r>
              <a:rPr lang="en-US"/>
              <a:t> About 10,000 years ago; humans began living in villages, had longer life spans, and more surviving children.</a:t>
            </a:r>
          </a:p>
          <a:p>
            <a:pPr lvl="1">
              <a:spcBef>
                <a:spcPct val="50000"/>
              </a:spcBef>
              <a:buFont typeface="Times" pitchFamily="-123" charset="0"/>
              <a:buNone/>
            </a:pPr>
            <a:r>
              <a:rPr lang="en-US"/>
              <a:t>•	</a:t>
            </a:r>
            <a:r>
              <a:rPr lang="en-US" b="1"/>
              <a:t>Industrial Revolution:</a:t>
            </a:r>
            <a:r>
              <a:rPr lang="en-US"/>
              <a:t> Began in early 1700s; driven by fossil fuels and technological advances</a:t>
            </a:r>
            <a:endParaRPr lang="en-US" sz="180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</a:t>
            </a:r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1 Our Island, Earth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724400" y="5638800"/>
            <a:ext cx="4114800" cy="7620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The human population increases by about 200,000 people every day.</a:t>
            </a:r>
            <a:r>
              <a:rPr lang="en-US" sz="18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</a:p>
        </p:txBody>
      </p:sp>
      <p:pic>
        <p:nvPicPr>
          <p:cNvPr id="22550" name="Picture 22" descr="0133724751a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75" y="1981200"/>
            <a:ext cx="4873625" cy="340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Ecological Footprints</a:t>
            </a:r>
            <a:endParaRPr lang="en-US" b="1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381000" y="233363"/>
            <a:ext cx="3271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</a:t>
            </a:r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1 Our Island, Earth</a:t>
            </a:r>
          </a:p>
        </p:txBody>
      </p:sp>
      <p:sp>
        <p:nvSpPr>
          <p:cNvPr id="26827" name="Text Box 203"/>
          <p:cNvSpPr txBox="1">
            <a:spLocks noChangeArrowheads="1"/>
          </p:cNvSpPr>
          <p:nvPr/>
        </p:nvSpPr>
        <p:spPr bwMode="auto">
          <a:xfrm>
            <a:off x="4572000" y="1752600"/>
            <a:ext cx="43434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81000" indent="-190500">
              <a:lnSpc>
                <a:spcPct val="90000"/>
              </a:lnSpc>
              <a:spcBef>
                <a:spcPct val="40000"/>
              </a:spcBef>
              <a:buFont typeface="Times" pitchFamily="-123" charset="0"/>
              <a:buChar char="•"/>
            </a:pPr>
            <a:r>
              <a:rPr lang="en-US" sz="2400" b="0" i="0"/>
              <a:t>The total amount of land and water required to:</a:t>
            </a:r>
            <a:endParaRPr lang="en-US" sz="2400" b="0" i="0">
              <a:ea typeface="Osaka" pitchFamily="-123" charset="-128"/>
              <a:cs typeface="Osaka" pitchFamily="-123" charset="-128"/>
            </a:endParaRPr>
          </a:p>
          <a:p>
            <a:pPr marL="762000" lvl="1" indent="-190500">
              <a:lnSpc>
                <a:spcPct val="90000"/>
              </a:lnSpc>
              <a:spcBef>
                <a:spcPct val="40000"/>
              </a:spcBef>
              <a:buFont typeface="Times" pitchFamily="-123" charset="0"/>
              <a:buChar char="•"/>
            </a:pPr>
            <a:r>
              <a:rPr lang="en-US" sz="2000" b="0" i="0"/>
              <a:t>provide the raw materials an individual or population consumes</a:t>
            </a:r>
            <a:endParaRPr lang="en-US" sz="2000" b="0" i="0">
              <a:ea typeface="Osaka" pitchFamily="-123" charset="-128"/>
              <a:cs typeface="Osaka" pitchFamily="-123" charset="-128"/>
            </a:endParaRPr>
          </a:p>
          <a:p>
            <a:pPr marL="762000" lvl="1" indent="-190500">
              <a:lnSpc>
                <a:spcPct val="90000"/>
              </a:lnSpc>
              <a:spcBef>
                <a:spcPct val="40000"/>
              </a:spcBef>
              <a:buFont typeface="Times" pitchFamily="-123" charset="0"/>
              <a:buChar char="•"/>
            </a:pPr>
            <a:r>
              <a:rPr lang="en-US" sz="2000" b="0" i="0"/>
              <a:t>dispose of or recycle the waste an individual or population consumes</a:t>
            </a:r>
            <a:endParaRPr lang="en-US" sz="2400" b="0" i="0"/>
          </a:p>
          <a:p>
            <a:pPr marL="381000" indent="-190500">
              <a:lnSpc>
                <a:spcPct val="90000"/>
              </a:lnSpc>
              <a:spcBef>
                <a:spcPct val="40000"/>
              </a:spcBef>
              <a:buFont typeface="Times" pitchFamily="-123" charset="0"/>
              <a:buChar char="•"/>
            </a:pPr>
            <a:r>
              <a:rPr lang="en-US" sz="2400" b="0" i="0"/>
              <a:t>Most informative when footprints are calculated using the same method</a:t>
            </a:r>
          </a:p>
        </p:txBody>
      </p:sp>
      <p:sp>
        <p:nvSpPr>
          <p:cNvPr id="26848" name="Rectangle 224"/>
          <p:cNvSpPr>
            <a:spLocks noChangeArrowheads="1"/>
          </p:cNvSpPr>
          <p:nvPr/>
        </p:nvSpPr>
        <p:spPr bwMode="auto">
          <a:xfrm>
            <a:off x="4648200" y="5638800"/>
            <a:ext cx="41148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By one calculation, the ecological footprint of the average American is 3.5 times the global average</a:t>
            </a:r>
            <a:r>
              <a:rPr lang="en-US" sz="1400" b="0"/>
              <a:t>.</a:t>
            </a:r>
            <a:endParaRPr lang="en-US" sz="2000" b="0" i="0"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26850" name="Text Box 226"/>
          <p:cNvSpPr txBox="1">
            <a:spLocks noChangeArrowheads="1"/>
          </p:cNvSpPr>
          <p:nvPr/>
        </p:nvSpPr>
        <p:spPr bwMode="auto">
          <a:xfrm>
            <a:off x="152400" y="4953000"/>
            <a:ext cx="3657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Ecological footprints include land and water used to grow food at farms hundreds or thousands of miles away.</a:t>
            </a:r>
          </a:p>
        </p:txBody>
      </p:sp>
      <p:pic>
        <p:nvPicPr>
          <p:cNvPr id="26856" name="Picture 232" descr="slide 8 windbreak_aeria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4270375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Tragedy of the Commons</a:t>
            </a:r>
            <a:endParaRPr lang="en-US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1752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Describes a situation in which resources, made available to everyone, are used unsustainably and eventually depleted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Resource management, whether voluntary or mandated, can help avoid resource depletion.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/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381000" y="233363"/>
            <a:ext cx="3271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1.</a:t>
            </a:r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1 Our Island, Earth</a:t>
            </a:r>
            <a:endParaRPr lang="en-US" sz="1800" b="0" i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6248400" y="5610225"/>
            <a:ext cx="2438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The “commons” refers to a public pastureland that was shared by villagers in 19th-century England. </a:t>
            </a:r>
          </a:p>
        </p:txBody>
      </p:sp>
      <p:pic>
        <p:nvPicPr>
          <p:cNvPr id="28736" name="Picture 64" descr="slide 9 USDAk2610-1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124200"/>
            <a:ext cx="5487988" cy="3532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 Bold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3687</TotalTime>
  <Words>1384</Words>
  <Application>Microsoft Macintosh PowerPoint</Application>
  <PresentationFormat>On-screen Show (4:3)</PresentationFormat>
  <Paragraphs>146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Blue Horizon</vt:lpstr>
      <vt:lpstr>An Introduction to Environmental Science</vt:lpstr>
      <vt:lpstr>Fixing a Hole in the Sky</vt:lpstr>
      <vt:lpstr>Lesson 1.1 Our Island, Earth</vt:lpstr>
      <vt:lpstr>What Is Environmental Science?</vt:lpstr>
      <vt:lpstr>Environmental Science vs. Environmentalism</vt:lpstr>
      <vt:lpstr>Natural Resources</vt:lpstr>
      <vt:lpstr>Human Population Growth</vt:lpstr>
      <vt:lpstr>Ecological Footprints</vt:lpstr>
      <vt:lpstr>Tragedy of the Commons</vt:lpstr>
      <vt:lpstr>Lesson 1.2  The Nature of Science</vt:lpstr>
      <vt:lpstr>What Science Is and Is Not </vt:lpstr>
      <vt:lpstr>The Process of Science</vt:lpstr>
      <vt:lpstr>Exploration and Discovery</vt:lpstr>
      <vt:lpstr>Hypotheses</vt:lpstr>
      <vt:lpstr>Gathering Data</vt:lpstr>
      <vt:lpstr>Lesson 1.3  The Community of Science</vt:lpstr>
      <vt:lpstr>Community Analysis and Feedback</vt:lpstr>
      <vt:lpstr>Replication and Self-Correction</vt:lpstr>
      <vt:lpstr>Scientific Theory-Building</vt:lpstr>
      <vt:lpstr>Building on Environmental Science</vt:lpstr>
      <vt:lpstr>Environmental Ethics</vt:lpstr>
      <vt:lpstr>Environmental Justice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Pearson Inc.</dc:creator>
  <cp:lastModifiedBy>HPS Admin</cp:lastModifiedBy>
  <cp:revision>278</cp:revision>
  <dcterms:created xsi:type="dcterms:W3CDTF">2010-02-18T15:13:12Z</dcterms:created>
  <dcterms:modified xsi:type="dcterms:W3CDTF">2014-09-24T12:19:13Z</dcterms:modified>
</cp:coreProperties>
</file>