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6" r:id="rId3"/>
    <p:sldId id="259" r:id="rId4"/>
    <p:sldId id="261" r:id="rId5"/>
    <p:sldId id="263" r:id="rId6"/>
    <p:sldId id="265" r:id="rId7"/>
    <p:sldId id="266" r:id="rId8"/>
    <p:sldId id="268" r:id="rId9"/>
    <p:sldId id="267" r:id="rId10"/>
    <p:sldId id="269" r:id="rId11"/>
    <p:sldId id="284" r:id="rId12"/>
    <p:sldId id="271" r:id="rId13"/>
    <p:sldId id="285" r:id="rId14"/>
    <p:sldId id="274" r:id="rId15"/>
    <p:sldId id="275" r:id="rId16"/>
    <p:sldId id="272" r:id="rId17"/>
    <p:sldId id="276" r:id="rId18"/>
    <p:sldId id="283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40"/>
    <a:srgbClr val="848484"/>
    <a:srgbClr val="9B9B9B"/>
    <a:srgbClr val="CCFF66"/>
    <a:srgbClr val="605DD7"/>
    <a:srgbClr val="5F50FF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inimized" preferSingleView="1">
    <p:restoredLeft sz="32787"/>
    <p:restoredTop sz="90929"/>
  </p:normalViewPr>
  <p:slideViewPr>
    <p:cSldViewPr>
      <p:cViewPr>
        <p:scale>
          <a:sx n="100" d="100"/>
          <a:sy n="100" d="100"/>
        </p:scale>
        <p:origin x="-80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Relationship Id="rId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0ECC038C-69FD-4C8D-B8CA-931135DF5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2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i="0"/>
            </a:lvl1pPr>
          </a:lstStyle>
          <a:p>
            <a:endParaRPr lang="en-US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 i="0"/>
            </a:lvl1pPr>
          </a:lstStyle>
          <a:p>
            <a:fld id="{C13BF25C-9AF8-4C39-BD2C-B6E08E048D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6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59A2F-33E0-4866-8AD5-B4C06540D59D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Placeholder opening page, but maybe we can duplicate the look of the SE chapter opener page by using the same fonts and colors (and maybe that Ch 14 icon?)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66F12-3A43-432D-8B32-22A2D57E7E8C}" type="slidenum">
              <a:rPr lang="en-US"/>
              <a:pPr/>
              <a:t>10</a:t>
            </a:fld>
            <a:endParaRPr lang="en-US"/>
          </a:p>
        </p:txBody>
      </p:sp>
      <p:sp>
        <p:nvSpPr>
          <p:cNvPr id="296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9FBBF-9397-4F9C-88B9-039C027042D3}" type="slidenum">
              <a:rPr lang="en-US"/>
              <a:pPr/>
              <a:t>11</a:t>
            </a:fld>
            <a:endParaRPr lang="en-US"/>
          </a:p>
        </p:txBody>
      </p:sp>
      <p:sp>
        <p:nvSpPr>
          <p:cNvPr id="890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A641E-5156-46C4-8038-14A39701C71E}" type="slidenum">
              <a:rPr lang="en-US"/>
              <a:pPr/>
              <a:t>12</a:t>
            </a:fld>
            <a:endParaRPr lang="en-US"/>
          </a:p>
        </p:txBody>
      </p:sp>
      <p:sp>
        <p:nvSpPr>
          <p:cNvPr id="337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BABF7-AAE6-4783-A3F4-B14DB5464E9A}" type="slidenum">
              <a:rPr lang="en-US"/>
              <a:pPr/>
              <a:t>13</a:t>
            </a:fld>
            <a:endParaRPr lang="en-US"/>
          </a:p>
        </p:txBody>
      </p:sp>
      <p:sp>
        <p:nvSpPr>
          <p:cNvPr id="901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4B192-27D3-482F-A70A-2A7F42E3262E}" type="slidenum">
              <a:rPr lang="en-US"/>
              <a:pPr/>
              <a:t>14</a:t>
            </a:fld>
            <a:endParaRPr lang="en-US"/>
          </a:p>
        </p:txBody>
      </p:sp>
      <p:sp>
        <p:nvSpPr>
          <p:cNvPr id="3993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3B9B2-85B6-4158-A01B-B2BAB13362C4}" type="slidenum">
              <a:rPr lang="en-US"/>
              <a:pPr/>
              <a:t>15</a:t>
            </a:fld>
            <a:endParaRPr lang="en-US"/>
          </a:p>
        </p:txBody>
      </p:sp>
      <p:sp>
        <p:nvSpPr>
          <p:cNvPr id="419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6F1F4-0CA9-43A1-BBCC-13917560C51C}" type="slidenum">
              <a:rPr lang="en-US"/>
              <a:pPr/>
              <a:t>16</a:t>
            </a:fld>
            <a:endParaRPr lang="en-US"/>
          </a:p>
        </p:txBody>
      </p:sp>
      <p:sp>
        <p:nvSpPr>
          <p:cNvPr id="358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3AD23-A100-43E9-9CA8-0D2C9601ADFA}" type="slidenum">
              <a:rPr lang="en-US"/>
              <a:pPr/>
              <a:t>17</a:t>
            </a:fld>
            <a:endParaRPr lang="en-US"/>
          </a:p>
        </p:txBody>
      </p:sp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528E8-484C-4C04-B2A9-2FF5E03F61E3}" type="slidenum">
              <a:rPr lang="en-US"/>
              <a:pPr/>
              <a:t>18</a:t>
            </a:fld>
            <a:endParaRPr lang="en-US"/>
          </a:p>
        </p:txBody>
      </p:sp>
      <p:sp>
        <p:nvSpPr>
          <p:cNvPr id="788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0A181-FD52-42D1-B7D0-1C4DAB501539}" type="slidenum">
              <a:rPr lang="en-US"/>
              <a:pPr/>
              <a:t>19</a:t>
            </a:fld>
            <a:endParaRPr lang="en-US"/>
          </a:p>
        </p:txBody>
      </p:sp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A0AC1-44FA-4B00-BA0A-9274EB6837E7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C1118-3B63-41E8-9908-5F7724B226A1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C63B7-6930-4E4F-9A20-8D70B10E8EE0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279B1-0DB9-4CC1-85F8-6844FAF98C9F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CC774-6ABF-49A8-A9E4-99D3B5E7E5C3}" type="slidenum">
              <a:rPr lang="en-US"/>
              <a:pPr/>
              <a:t>6</a:t>
            </a:fld>
            <a:endParaRPr lang="en-US"/>
          </a:p>
        </p:txBody>
      </p:sp>
      <p:sp>
        <p:nvSpPr>
          <p:cNvPr id="215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E8829-292A-4137-BD3F-5A2966C225C5}" type="slidenum">
              <a:rPr lang="en-US"/>
              <a:pPr/>
              <a:t>7</a:t>
            </a:fld>
            <a:endParaRPr lang="en-US"/>
          </a:p>
        </p:txBody>
      </p:sp>
      <p:sp>
        <p:nvSpPr>
          <p:cNvPr id="235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- http://www.flickr.com/photos/carolynconner/4264882098/ (Creative Commons licensed)</a:t>
            </a:r>
          </a:p>
          <a:p>
            <a:r>
              <a:rPr lang="en-US"/>
              <a:t>Geyser info source - National Park Service: http://www.nps.gov/yell/planyourvisit/noldfaith.htm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96C7C-9B63-4ADE-A5DC-06D4BBD8C49E}" type="slidenum">
              <a:rPr lang="en-US"/>
              <a:pPr/>
              <a:t>8</a:t>
            </a:fld>
            <a:endParaRPr lang="en-US"/>
          </a:p>
        </p:txBody>
      </p:sp>
      <p:sp>
        <p:nvSpPr>
          <p:cNvPr id="276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34494-D025-4B85-A5F5-54EC249F184D}" type="slidenum">
              <a:rPr lang="en-US"/>
              <a:pPr/>
              <a:t>9</a:t>
            </a:fld>
            <a:endParaRPr lang="en-US"/>
          </a:p>
        </p:txBody>
      </p:sp>
      <p:sp>
        <p:nvSpPr>
          <p:cNvPr id="256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4" name="Picture 18" descr="LO_Title_MasterBkg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72400" cy="381000"/>
          </a:xfrm>
          <a:effectLst>
            <a:outerShdw blurRad="68580" dist="25399" dir="8100000" algn="ctr" rotWithShape="0">
              <a:srgbClr val="FDFFED">
                <a:alpha val="92999"/>
              </a:srgbClr>
            </a:outerShdw>
          </a:effectLst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962400"/>
            <a:ext cx="6400800" cy="1752600"/>
          </a:xfrm>
          <a:solidFill>
            <a:srgbClr val="CCFF66">
              <a:alpha val="78000"/>
            </a:srgbClr>
          </a:solidFill>
          <a:ln w="38100">
            <a:solidFill>
              <a:srgbClr val="FFFFFF"/>
            </a:solidFill>
          </a:ln>
          <a:effectLst/>
        </p:spPr>
        <p:txBody>
          <a:bodyPr/>
          <a:lstStyle>
            <a:lvl1pPr marL="0" indent="0">
              <a:buFont typeface="Times" pitchFamily="-123" charset="0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 descr="PPT Bckg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9pPr>
    </p:titleStyle>
    <p:bodyStyle>
      <a:lvl1pPr marL="1698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rtl="0" fontAlgn="base">
        <a:spcBef>
          <a:spcPct val="20000"/>
        </a:spcBef>
        <a:spcAft>
          <a:spcPct val="0"/>
        </a:spcAft>
        <a:buFont typeface="Times" pitchFamily="-123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90663" indent="-119063" algn="l" rtl="0" fontAlgn="base">
        <a:spcBef>
          <a:spcPct val="20000"/>
        </a:spcBef>
        <a:spcAft>
          <a:spcPct val="0"/>
        </a:spcAft>
        <a:buFont typeface="Times" pitchFamily="-123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9478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4050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8622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3194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7766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3" name="Picture 39" descr="CO_Title_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62000" y="4572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62000" y="465138"/>
            <a:ext cx="106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i="0"/>
              <a:t> 2</a:t>
            </a:r>
            <a:endParaRPr lang="en-US" sz="4400" i="0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057400" y="304800"/>
            <a:ext cx="7772400" cy="1143000"/>
          </a:xfrm>
          <a:effectLst/>
        </p:spPr>
        <p:txBody>
          <a:bodyPr/>
          <a:lstStyle/>
          <a:p>
            <a:r>
              <a:rPr lang="en-US" sz="4000">
                <a:latin typeface="Arial" pitchFamily="-123" charset="0"/>
              </a:rPr>
              <a:t>Economics and </a:t>
            </a:r>
            <a:br>
              <a:rPr lang="en-US" sz="4000">
                <a:latin typeface="Arial" pitchFamily="-123" charset="0"/>
              </a:rPr>
            </a:br>
            <a:r>
              <a:rPr lang="en-US" sz="4000">
                <a:latin typeface="Arial" pitchFamily="-123" charset="0"/>
              </a:rPr>
              <a:t>Environmental Policy</a:t>
            </a:r>
            <a:endParaRPr lang="en-US"/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 rot="-5400000">
            <a:off x="217488" y="790575"/>
            <a:ext cx="10493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0"/>
              <a:t>CHAPTER</a:t>
            </a:r>
            <a:endParaRPr lang="en-US" sz="4400" i="0"/>
          </a:p>
        </p:txBody>
      </p:sp>
      <p:pic>
        <p:nvPicPr>
          <p:cNvPr id="6184" name="Picture 40" descr="PE_Anc_CopyrightLine_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6324600"/>
            <a:ext cx="2886075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What Is Environmental Policy?</a:t>
            </a:r>
            <a:endParaRPr lang="en-US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828800"/>
            <a:ext cx="5181600" cy="4191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A set of general plans and principles for interactions between humans and the environment</a:t>
            </a:r>
          </a:p>
          <a:p>
            <a:pPr>
              <a:spcBef>
                <a:spcPct val="50000"/>
              </a:spcBef>
            </a:pPr>
            <a:r>
              <a:rPr lang="en-US"/>
              <a:t>Effective environmental policy involves input from science, ethics, and economics.</a:t>
            </a:r>
          </a:p>
          <a:p>
            <a:pPr>
              <a:spcBef>
                <a:spcPct val="50000"/>
              </a:spcBef>
            </a:pPr>
            <a:r>
              <a:rPr lang="en-US"/>
              <a:t>In the U.S., all three branches of government (legislative, executive, and judicial) are involved in federal environmental policy.</a:t>
            </a:r>
            <a:endParaRPr lang="en-US" sz="2000"/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381000" y="233363"/>
            <a:ext cx="5278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2.2 United States Environmental Policy</a:t>
            </a:r>
          </a:p>
        </p:txBody>
      </p:sp>
      <p:pic>
        <p:nvPicPr>
          <p:cNvPr id="28734" name="Picture 62" descr="12087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2940050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State and Local Environmental Policy</a:t>
            </a: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3962400" cy="4267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State and local environmental policies cannot violate the U.S. Constitution.</a:t>
            </a:r>
          </a:p>
          <a:p>
            <a:pPr>
              <a:spcBef>
                <a:spcPct val="50000"/>
              </a:spcBef>
            </a:pPr>
            <a:r>
              <a:rPr lang="en-US"/>
              <a:t>The strength of environmental policy differs from state to state.</a:t>
            </a:r>
          </a:p>
          <a:p>
            <a:pPr>
              <a:spcBef>
                <a:spcPct val="50000"/>
              </a:spcBef>
            </a:pPr>
            <a:r>
              <a:rPr lang="en-US"/>
              <a:t>States that experience environmental disasters tend to have stronger environmental laws.</a:t>
            </a:r>
            <a:endParaRPr lang="en-US" sz="1800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685800" y="3886200"/>
            <a:ext cx="5029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Times" pitchFamily="-123" charset="0"/>
              <a:buChar char="•"/>
            </a:pPr>
            <a:endParaRPr lang="en-US" sz="2400" b="0" i="0">
              <a:ea typeface="MS Pゴシック" pitchFamily="-92" charset="-128"/>
              <a:cs typeface="MS Pゴシック" pitchFamily="-92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381000" y="233363"/>
            <a:ext cx="5278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2.2 United States Environmental Policy</a:t>
            </a:r>
          </a:p>
        </p:txBody>
      </p:sp>
      <p:pic>
        <p:nvPicPr>
          <p:cNvPr id="80918" name="Picture 22" descr="pi20050120a3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86000"/>
            <a:ext cx="4743450" cy="310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3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History of U.S. Environmental Policy: The First Period </a:t>
            </a:r>
            <a:br>
              <a:rPr lang="en-US" b="1">
                <a:solidFill>
                  <a:schemeClr val="tx1"/>
                </a:solidFill>
                <a:latin typeface="Arial" pitchFamily="-123" charset="0"/>
              </a:rPr>
            </a:br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(1780s to late-1800s)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381000" y="228600"/>
            <a:ext cx="5278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2.2 United States Environmental Policy</a:t>
            </a: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5410200" y="2743200"/>
            <a:ext cx="3505200" cy="3810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Laws enacted during this period dealt primarily with management of public lands as the nation expanded west.</a:t>
            </a:r>
          </a:p>
          <a:p>
            <a:pPr>
              <a:spcBef>
                <a:spcPct val="50000"/>
              </a:spcBef>
            </a:pPr>
            <a:r>
              <a:rPr lang="en-US"/>
              <a:t>General feeling was that resources and land were in endless supply.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457200" y="64008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Long Lake in the Rocky Mountains, near Ward, CO</a:t>
            </a:r>
          </a:p>
        </p:txBody>
      </p:sp>
      <p:pic>
        <p:nvPicPr>
          <p:cNvPr id="32792" name="Picture 24" descr="4a09198v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14600"/>
            <a:ext cx="4953000" cy="3862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The Second Period </a:t>
            </a:r>
            <a:br>
              <a:rPr lang="en-US" b="1">
                <a:latin typeface="Arial" pitchFamily="-123" charset="0"/>
              </a:rPr>
            </a:br>
            <a:r>
              <a:rPr lang="en-US" b="1">
                <a:latin typeface="Arial" pitchFamily="-123" charset="0"/>
              </a:rPr>
              <a:t>(late 1800s to mid-1900s)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3657600" cy="3276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Policies sought to reduce environmental problems associated with westward expansion.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/>
              <a:t>Led to the formation of national forest system and national park system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81000" y="233363"/>
            <a:ext cx="5278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2.2 United States Environmental Policy</a:t>
            </a:r>
          </a:p>
        </p:txBody>
      </p:sp>
      <p:pic>
        <p:nvPicPr>
          <p:cNvPr id="81933" name="Picture 13" descr="14565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438400"/>
            <a:ext cx="5105400" cy="321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3058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The Third Period </a:t>
            </a:r>
            <a:br>
              <a:rPr lang="en-US" b="1">
                <a:solidFill>
                  <a:schemeClr val="tx1"/>
                </a:solidFill>
                <a:latin typeface="Arial" pitchFamily="-123" charset="0"/>
              </a:rPr>
            </a:br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(mid- to late-1900s)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381000" y="233363"/>
            <a:ext cx="5278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2.2 United States Environmental Policy</a:t>
            </a: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2155825" y="31162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228600" y="1981200"/>
            <a:ext cx="3886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 eaLnBrk="1" hangingPunct="1">
              <a:lnSpc>
                <a:spcPct val="90000"/>
              </a:lnSpc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 i="0"/>
              <a:t>Dense populations led to increasing resource consumption and pollution</a:t>
            </a:r>
            <a:r>
              <a:rPr lang="en-US" sz="2400" b="0" i="0">
                <a:ea typeface="MS Pゴシック" pitchFamily="-92" charset="-128"/>
                <a:cs typeface="MS Pゴシック" pitchFamily="-92" charset="-128"/>
              </a:rPr>
              <a:t>.</a:t>
            </a:r>
            <a:endParaRPr lang="en-US" sz="2400" i="0">
              <a:ea typeface="MS Pゴシック" pitchFamily="-92" charset="-128"/>
              <a:cs typeface="MS Pゴシック" pitchFamily="-92" charset="-128"/>
            </a:endParaRPr>
          </a:p>
          <a:p>
            <a:pPr marL="190500" indent="-190500" eaLnBrk="1" hangingPunct="1">
              <a:lnSpc>
                <a:spcPct val="90000"/>
              </a:lnSpc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/>
              <a:t>Silent Spring</a:t>
            </a:r>
            <a:r>
              <a:rPr lang="en-US" sz="2400" b="0" i="0"/>
              <a:t> and fires on the Cuyahoga River raised environmental awareness</a:t>
            </a:r>
            <a:r>
              <a:rPr lang="en-US" sz="2400" b="0" i="0">
                <a:ea typeface="MS Pゴシック" pitchFamily="-92" charset="-128"/>
                <a:cs typeface="MS Pゴシック" pitchFamily="-92" charset="-128"/>
              </a:rPr>
              <a:t>.</a:t>
            </a:r>
          </a:p>
          <a:p>
            <a:pPr marL="190500" indent="-190500" eaLnBrk="1" hangingPunct="1">
              <a:lnSpc>
                <a:spcPct val="90000"/>
              </a:lnSpc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 i="0"/>
              <a:t>Policy began to reflect the connection between human and environmental health</a:t>
            </a:r>
            <a:r>
              <a:rPr lang="en-US" sz="2400" b="0" i="0">
                <a:ea typeface="MS Pゴシック" pitchFamily="-92" charset="-128"/>
                <a:cs typeface="MS Pゴシック" pitchFamily="-92" charset="-128"/>
              </a:rPr>
              <a:t>.</a:t>
            </a:r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4648200" y="5410200"/>
            <a:ext cx="4191000" cy="9906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r>
              <a:rPr lang="en-US" sz="1400" b="0" i="0">
                <a:solidFill>
                  <a:srgbClr val="008040"/>
                </a:solidFill>
                <a:latin typeface="Arial Bold" pitchFamily="-123" charset="0"/>
              </a:rPr>
              <a:t>Did You Know?</a:t>
            </a:r>
            <a:r>
              <a:rPr lang="en-US" b="0">
                <a:latin typeface="Myriad Pro" pitchFamily="-123" charset="0"/>
              </a:rPr>
              <a:t> </a:t>
            </a:r>
            <a:r>
              <a:rPr lang="en-US" sz="1400" b="0"/>
              <a:t>Rachel Carson’s </a:t>
            </a:r>
            <a:r>
              <a:rPr lang="en-US" sz="1400" b="0" i="0"/>
              <a:t>Silent Spring</a:t>
            </a:r>
            <a:r>
              <a:rPr lang="en-US" sz="1400" b="0"/>
              <a:t>, published in 1962, awakened the public to the dangers of industrial chemicals and DDT.</a:t>
            </a:r>
            <a:endParaRPr lang="en-US" sz="1600" b="0"/>
          </a:p>
          <a:p>
            <a:endParaRPr lang="en-US" sz="2000" b="0" i="0"/>
          </a:p>
        </p:txBody>
      </p:sp>
      <p:pic>
        <p:nvPicPr>
          <p:cNvPr id="38959" name="Picture 47" descr="41G0024_lor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2600" y="1981200"/>
            <a:ext cx="4851400" cy="322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400425" y="34036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685800"/>
          </a:xfrm>
          <a:effectLst/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Modern U.S. Environmental Policy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91600" cy="1828800"/>
          </a:xfrm>
        </p:spPr>
        <p:txBody>
          <a:bodyPr/>
          <a:lstStyle/>
          <a:p>
            <a:pPr marL="228600" indent="-228600">
              <a:tabLst>
                <a:tab pos="228600" algn="l"/>
              </a:tabLst>
            </a:pPr>
            <a:r>
              <a:rPr lang="en-US" b="1"/>
              <a:t>National Environmental Policy Act:</a:t>
            </a:r>
            <a:r>
              <a:rPr lang="en-US"/>
              <a:t> Requires government agencies and contractors to evaluate the environmental impact of a project; led to the formation of the EPA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b="1"/>
              <a:t>Environmental Protection Agency (EPA):</a:t>
            </a:r>
            <a:r>
              <a:rPr lang="en-US"/>
              <a:t> Responsible for monitoring, enforcing, and researching environmental quality</a:t>
            </a:r>
            <a:endParaRPr lang="en-US" sz="2000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381000" y="228600"/>
            <a:ext cx="5278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2.2 United States Environmental Policy</a:t>
            </a:r>
          </a:p>
        </p:txBody>
      </p:sp>
      <p:pic>
        <p:nvPicPr>
          <p:cNvPr id="40985" name="Picture 25" descr="0133724751a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352800"/>
            <a:ext cx="5638800" cy="332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62" name="Picture 46" descr="AABGOQS0T"/>
          <p:cNvPicPr>
            <a:picLocks noChangeAspect="1" noChangeArrowheads="1"/>
          </p:cNvPicPr>
          <p:nvPr/>
        </p:nvPicPr>
        <p:blipFill>
          <a:blip r:embed="rId3"/>
          <a:srcRect t="18483"/>
          <a:stretch>
            <a:fillRect/>
          </a:stretch>
        </p:blipFill>
        <p:spPr bwMode="auto">
          <a:xfrm>
            <a:off x="1600200" y="990600"/>
            <a:ext cx="5629275" cy="5791200"/>
          </a:xfrm>
          <a:prstGeom prst="rect">
            <a:avLst/>
          </a:prstGeom>
          <a:noFill/>
        </p:spPr>
      </p:pic>
      <p:sp>
        <p:nvSpPr>
          <p:cNvPr id="34848" name="Rectangle 3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1816100" indent="-1816100"/>
            <a:r>
              <a:rPr lang="en-US" sz="2800"/>
              <a:t>Lesson 2.3 International Environmental Policy and Approaches</a:t>
            </a:r>
            <a:endParaRPr lang="en-US"/>
          </a:p>
        </p:txBody>
      </p:sp>
      <p:sp>
        <p:nvSpPr>
          <p:cNvPr id="34849" name="Rectangle 3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1524000"/>
            <a:ext cx="3505200" cy="1371600"/>
          </a:xfrm>
          <a:ln/>
        </p:spPr>
        <p:txBody>
          <a:bodyPr/>
          <a:lstStyle/>
          <a:p>
            <a:r>
              <a:rPr lang="en-US"/>
              <a:t>The United Nations Environment Programme (UNEP) was established in 1972 with the mission of helping countries achieve sustainability.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991600" cy="9906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International Environmental Policy</a:t>
            </a:r>
            <a:endParaRPr lang="en-US" b="1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5105400"/>
          </a:xfrm>
        </p:spPr>
        <p:txBody>
          <a:bodyPr/>
          <a:lstStyle/>
          <a:p>
            <a:endParaRPr lang="en-US" sz="2000" b="1"/>
          </a:p>
          <a:p>
            <a:pPr lvl="1">
              <a:spcBef>
                <a:spcPct val="50000"/>
              </a:spcBef>
              <a:buFont typeface="Times" pitchFamily="-123" charset="0"/>
              <a:buNone/>
            </a:pPr>
            <a:endParaRPr lang="en-US" sz="1800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81000" y="233363"/>
            <a:ext cx="7043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2.3 International Environmental Policy and Approaches</a:t>
            </a:r>
            <a:endParaRPr lang="en-US" i="0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04800" y="1828800"/>
            <a:ext cx="51054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 eaLnBrk="1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Times" pitchFamily="-123" charset="0"/>
              <a:buChar char="•"/>
            </a:pPr>
            <a:r>
              <a:rPr lang="en-US" sz="2400" b="0" i="0"/>
              <a:t>Environmental issues often involve more than one nation.</a:t>
            </a:r>
            <a:endParaRPr lang="en-US" sz="2400" b="0" i="0">
              <a:ea typeface="MS Pゴシック" pitchFamily="-92" charset="-128"/>
              <a:cs typeface="MS Pゴシック" pitchFamily="-92" charset="-128"/>
            </a:endParaRPr>
          </a:p>
          <a:p>
            <a:pPr marL="190500" indent="-190500" eaLnBrk="1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Times" pitchFamily="-123" charset="0"/>
              <a:buChar char="•"/>
            </a:pPr>
            <a:r>
              <a:rPr lang="en-US" sz="2400" b="0" i="0"/>
              <a:t>International organizations promote cooperation between nations:</a:t>
            </a:r>
          </a:p>
          <a:p>
            <a:pPr marL="952500" lvl="3" indent="-190500">
              <a:buFontTx/>
              <a:buChar char="•"/>
            </a:pPr>
            <a:r>
              <a:rPr lang="en-US" sz="2000" b="0" i="0"/>
              <a:t>The United Nations </a:t>
            </a:r>
          </a:p>
          <a:p>
            <a:pPr marL="952500" lvl="3" indent="-190500">
              <a:buFontTx/>
              <a:buChar char="•"/>
            </a:pPr>
            <a:r>
              <a:rPr lang="en-US" sz="2000" b="0" i="0"/>
              <a:t>The European Union</a:t>
            </a:r>
          </a:p>
          <a:p>
            <a:pPr marL="952500" lvl="3" indent="-190500">
              <a:buFontTx/>
              <a:buChar char="•"/>
            </a:pPr>
            <a:r>
              <a:rPr lang="en-US" sz="2000" b="0" i="0"/>
              <a:t>The World Trade Organization</a:t>
            </a:r>
          </a:p>
          <a:p>
            <a:pPr marL="952500" lvl="3" indent="-190500">
              <a:buFontTx/>
              <a:buChar char="•"/>
            </a:pPr>
            <a:r>
              <a:rPr lang="en-US" sz="2000" b="0" i="0"/>
              <a:t>The World Bank</a:t>
            </a:r>
            <a:endParaRPr lang="en-US" sz="2400" b="0" i="0">
              <a:ea typeface="MS Pゴシック" pitchFamily="-92" charset="-128"/>
              <a:cs typeface="MS Pゴシック" pitchFamily="-92" charset="-128"/>
            </a:endParaRPr>
          </a:p>
          <a:p>
            <a:pPr marL="190500" indent="-190500" eaLnBrk="1" hangingPunct="1">
              <a:lnSpc>
                <a:spcPct val="90000"/>
              </a:lnSpc>
              <a:spcBef>
                <a:spcPct val="20000"/>
              </a:spcBef>
              <a:buFont typeface="Times" pitchFamily="-123" charset="0"/>
              <a:buChar char="•"/>
            </a:pPr>
            <a:r>
              <a:rPr lang="en-US" sz="2400" b="0" i="0"/>
              <a:t>Non-governmental organizations (NGOs), such as Greenpeace, influence international policies and contribute to research and funding</a:t>
            </a:r>
            <a:r>
              <a:rPr lang="en-US" sz="2400" b="0" i="0">
                <a:ea typeface="MS Pゴシック" pitchFamily="-92" charset="-128"/>
                <a:cs typeface="MS Pゴシック" pitchFamily="-92" charset="-128"/>
              </a:rPr>
              <a:t>.</a:t>
            </a:r>
          </a:p>
        </p:txBody>
      </p:sp>
      <p:pic>
        <p:nvPicPr>
          <p:cNvPr id="43018" name="Picture 10" descr="0133724751p457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7663" y="1922463"/>
            <a:ext cx="3716337" cy="3716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Approaches to Environmental Policy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2362200"/>
            <a:ext cx="39624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Command-and-control</a:t>
            </a:r>
          </a:p>
          <a:p>
            <a:pPr>
              <a:spcBef>
                <a:spcPct val="50000"/>
              </a:spcBef>
            </a:pPr>
            <a:r>
              <a:rPr lang="en-US"/>
              <a:t>Tax breaks and subsidies</a:t>
            </a:r>
          </a:p>
          <a:p>
            <a:pPr>
              <a:spcBef>
                <a:spcPct val="50000"/>
              </a:spcBef>
            </a:pPr>
            <a:r>
              <a:rPr lang="en-US"/>
              <a:t>Green taxes</a:t>
            </a:r>
          </a:p>
          <a:p>
            <a:pPr>
              <a:spcBef>
                <a:spcPct val="50000"/>
              </a:spcBef>
            </a:pPr>
            <a:r>
              <a:rPr lang="en-US"/>
              <a:t>Cap-and-trade</a:t>
            </a:r>
          </a:p>
          <a:p>
            <a:pPr>
              <a:spcBef>
                <a:spcPct val="50000"/>
              </a:spcBef>
            </a:pPr>
            <a:r>
              <a:rPr lang="en-US"/>
              <a:t>Local incentives</a:t>
            </a:r>
            <a:endParaRPr lang="en-US" sz="2000"/>
          </a:p>
          <a:p>
            <a:pPr>
              <a:buFont typeface="Times" pitchFamily="-123" charset="0"/>
              <a:buNone/>
            </a:pPr>
            <a:endParaRPr lang="en-US" sz="2800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81000" y="233363"/>
            <a:ext cx="7043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2.3 International Environmental Policy and Approaches</a:t>
            </a: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4800600" y="5181600"/>
            <a:ext cx="4038600" cy="10668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r>
              <a:rPr lang="en-US" sz="1400" b="0" i="0">
                <a:solidFill>
                  <a:srgbClr val="008040"/>
                </a:solidFill>
                <a:latin typeface="Arial Bold" pitchFamily="-123" charset="0"/>
              </a:rPr>
              <a:t>Did You Know?</a:t>
            </a:r>
            <a:r>
              <a:rPr lang="en-US" b="0">
                <a:latin typeface="Myriad Pro" pitchFamily="-123" charset="0"/>
              </a:rPr>
              <a:t> </a:t>
            </a:r>
            <a:r>
              <a:rPr lang="en-US" sz="1400" b="0"/>
              <a:t>The cap-and-trade approach in the U.S. has helped reduce sulfur dioxide emissions that cause acid rain by 35%.</a:t>
            </a:r>
            <a:endParaRPr lang="en-US" sz="2000" b="0" i="0"/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533400" y="5181600"/>
            <a:ext cx="3200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No dumping signs are an example of command-and-control.</a:t>
            </a:r>
          </a:p>
        </p:txBody>
      </p:sp>
      <p:pic>
        <p:nvPicPr>
          <p:cNvPr id="77841" name="Picture 17" descr="pol05a_70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0500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The Environmental Policy Process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1000" y="233363"/>
            <a:ext cx="7043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2.3 International Environmental Policy and Approaches</a:t>
            </a:r>
          </a:p>
        </p:txBody>
      </p:sp>
      <p:pic>
        <p:nvPicPr>
          <p:cNvPr id="45069" name="Picture 13" descr="0133724751a5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05000"/>
            <a:ext cx="6858000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1" name="Picture 33" descr="CentralCasebkg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066800" y="22860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905000" y="39624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89" name="Rectangle 41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772400" cy="1143000"/>
          </a:xfrm>
        </p:spPr>
        <p:txBody>
          <a:bodyPr/>
          <a:lstStyle/>
          <a:p>
            <a:pPr algn="l"/>
            <a:r>
              <a:rPr lang="en-US"/>
              <a:t>Cleaning the Tides of </a:t>
            </a:r>
            <a:br>
              <a:rPr lang="en-US"/>
            </a:br>
            <a:r>
              <a:rPr lang="en-US"/>
              <a:t>San Diego and Tijuana</a:t>
            </a:r>
          </a:p>
        </p:txBody>
      </p:sp>
      <p:sp>
        <p:nvSpPr>
          <p:cNvPr id="2090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77200" cy="3124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/>
              <a:t>The heavily polluted Tijuana River crosses over from Mexico to the U.S. and empties into the Pacific Ocean near San Diego, California, forcing frequent beach closures.  </a:t>
            </a:r>
          </a:p>
          <a:p>
            <a:pPr>
              <a:lnSpc>
                <a:spcPct val="100000"/>
              </a:lnSpc>
            </a:pPr>
            <a:r>
              <a:rPr lang="en-US" sz="2000"/>
              <a:t>Pollution sources include U.S.-owned factories as well as Mexican farms, homes, and sewage treatment plants.</a:t>
            </a:r>
          </a:p>
          <a:p>
            <a:pPr>
              <a:lnSpc>
                <a:spcPct val="100000"/>
              </a:lnSpc>
            </a:pPr>
            <a:r>
              <a:rPr lang="en-US" sz="2000"/>
              <a:t>In 1990 the U.S. and Mexico agreed to build a wastewater treatment plant, but construction has yet to be completed. </a:t>
            </a:r>
          </a:p>
          <a:p>
            <a:pPr>
              <a:lnSpc>
                <a:spcPct val="100000"/>
              </a:lnSpc>
            </a:pPr>
            <a:endParaRPr lang="en-US" sz="2000"/>
          </a:p>
        </p:txBody>
      </p:sp>
      <p:grpSp>
        <p:nvGrpSpPr>
          <p:cNvPr id="2093" name="Group 45"/>
          <p:cNvGrpSpPr>
            <a:grpSpLocks/>
          </p:cNvGrpSpPr>
          <p:nvPr/>
        </p:nvGrpSpPr>
        <p:grpSpPr bwMode="auto">
          <a:xfrm>
            <a:off x="1752600" y="4648200"/>
            <a:ext cx="5257800" cy="1457325"/>
            <a:chOff x="1008" y="3216"/>
            <a:chExt cx="3408" cy="702"/>
          </a:xfrm>
        </p:grpSpPr>
        <p:sp>
          <p:nvSpPr>
            <p:cNvPr id="2092" name="AutoShape 44"/>
            <p:cNvSpPr>
              <a:spLocks noChangeArrowheads="1"/>
            </p:cNvSpPr>
            <p:nvPr/>
          </p:nvSpPr>
          <p:spPr bwMode="auto">
            <a:xfrm>
              <a:off x="1008" y="3216"/>
              <a:ext cx="624" cy="480"/>
            </a:xfrm>
            <a:prstGeom prst="star32">
              <a:avLst>
                <a:gd name="adj" fmla="val 37500"/>
              </a:avLst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1296" y="3360"/>
              <a:ext cx="3120" cy="558"/>
            </a:xfrm>
            <a:prstGeom prst="rect">
              <a:avLst/>
            </a:prstGeom>
            <a:solidFill>
              <a:srgbClr val="FDFFED"/>
            </a:solidFill>
            <a:ln w="25400">
              <a:solidFill>
                <a:srgbClr val="FF8000"/>
              </a:solidFill>
              <a:miter lim="800000"/>
              <a:headEnd/>
              <a:tailEnd/>
            </a:ln>
            <a:effectLst>
              <a:outerShdw blurRad="137160" dist="88794" dir="1799997" algn="ctr" rotWithShape="0">
                <a:schemeClr val="bg2">
                  <a:alpha val="50000"/>
                </a:schemeClr>
              </a:outerShdw>
            </a:effectLst>
          </p:spPr>
          <p:txBody>
            <a:bodyPr lIns="182880" tIns="182880" rIns="182880" bIns="18288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Times" pitchFamily="-123" charset="0"/>
                <a:buNone/>
              </a:pPr>
              <a:r>
                <a:rPr lang="en-US" sz="1400" b="0" i="0">
                  <a:solidFill>
                    <a:srgbClr val="FF8000"/>
                  </a:solidFill>
                  <a:latin typeface="Arial Bold" pitchFamily="-123" charset="0"/>
                  <a:ea typeface="MS Pゴシック" pitchFamily="-92" charset="-128"/>
                  <a:cs typeface="MS Pゴシック" pitchFamily="-92" charset="-128"/>
                </a:rPr>
                <a:t>Talk About It</a:t>
              </a:r>
              <a:r>
                <a:rPr lang="en-US" sz="1400" b="0">
                  <a:latin typeface="Myriad Pro" pitchFamily="-123" charset="0"/>
                  <a:ea typeface="MS Pゴシック" pitchFamily="-92" charset="-128"/>
                  <a:cs typeface="MS Pゴシック" pitchFamily="-92" charset="-128"/>
                </a:rPr>
                <a:t> </a:t>
              </a:r>
              <a:r>
                <a:rPr lang="en-US" sz="1400" b="0">
                  <a:solidFill>
                    <a:srgbClr val="000000"/>
                  </a:solidFill>
                  <a:ea typeface="MS Pゴシック" pitchFamily="-92" charset="-128"/>
                  <a:cs typeface="MS Pゴシック" pitchFamily="-92" charset="-128"/>
                </a:rPr>
                <a:t>Why is the pollution problem in the Tijuana River particularly difficult to solve? How does this case illustrate the connections between the environment, the economy, and government policy?</a:t>
              </a:r>
              <a:r>
                <a:rPr lang="en-US" b="0" i="0">
                  <a:solidFill>
                    <a:srgbClr val="000000"/>
                  </a:solidFill>
                  <a:ea typeface="MS Pゴシック" pitchFamily="-92" charset="-128"/>
                  <a:cs typeface="MS Pゴシック" pitchFamily="-92" charset="-128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2.1 Economics</a:t>
            </a:r>
          </a:p>
        </p:txBody>
      </p:sp>
      <p:sp>
        <p:nvSpPr>
          <p:cNvPr id="8220" name="Placeholder 28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8221" name="Picture 29" descr="estuary65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9938"/>
            <a:ext cx="8991600" cy="5935662"/>
          </a:xfrm>
          <a:prstGeom prst="rect">
            <a:avLst/>
          </a:prstGeom>
          <a:noFill/>
        </p:spPr>
      </p:pic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457200" y="5105400"/>
            <a:ext cx="5867400" cy="1143000"/>
          </a:xfrm>
          <a:prstGeom prst="rect">
            <a:avLst/>
          </a:prstGeom>
          <a:solidFill>
            <a:srgbClr val="CCFF66">
              <a:alpha val="87000"/>
            </a:srgbClr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" pitchFamily="-123" charset="0"/>
              <a:buNone/>
            </a:pPr>
            <a:r>
              <a:rPr lang="en-US" sz="1800" b="0" i="0">
                <a:ea typeface="MS Pゴシック" pitchFamily="-92" charset="-128"/>
                <a:cs typeface="MS Pゴシック" pitchFamily="-92" charset="-128"/>
              </a:rPr>
              <a:t>A 1997 study calculated the overall economic value of ecosystems worldwide at about $33 trillion per year— more than the combined gross domestic product (GDP) of every nation in the world at the time.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What Is Economics?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2057400"/>
            <a:ext cx="3733800" cy="4419600"/>
          </a:xfrm>
        </p:spPr>
        <p:txBody>
          <a:bodyPr/>
          <a:lstStyle/>
          <a:p>
            <a:pPr marL="225425" indent="-225425">
              <a:spcBef>
                <a:spcPct val="50000"/>
              </a:spcBef>
            </a:pPr>
            <a:r>
              <a:rPr lang="en-US" sz="2400"/>
              <a:t>The study of how resources are used and distributed</a:t>
            </a:r>
          </a:p>
          <a:p>
            <a:pPr marL="225425" indent="-225425">
              <a:spcBef>
                <a:spcPct val="50000"/>
              </a:spcBef>
            </a:pPr>
            <a:r>
              <a:rPr lang="en-US" sz="2400"/>
              <a:t>Markets tend to move toward equilibrium, where demand for a product matches supply.</a:t>
            </a:r>
          </a:p>
          <a:p>
            <a:pPr marL="225425" indent="-225425">
              <a:spcBef>
                <a:spcPct val="50000"/>
              </a:spcBef>
            </a:pPr>
            <a:r>
              <a:rPr lang="en-US" sz="2400"/>
              <a:t>Cost-benefit analysis is a decision-making tool that compares an activity’s gains and costs.</a:t>
            </a:r>
            <a:endParaRPr lang="en-US" sz="180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2.1 Economics</a:t>
            </a:r>
            <a:endParaRPr lang="en-US" sz="1800" b="0" i="0">
              <a:solidFill>
                <a:srgbClr val="008040"/>
              </a:solidFill>
              <a:latin typeface="Arial Bold" pitchFamily="-123" charset="0"/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11284" name="Picture 20" descr="0133724751a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05000"/>
            <a:ext cx="44958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Economics and the Environment</a:t>
            </a: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781800" y="304800"/>
            <a:ext cx="2187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733800" y="19050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400" b="0" i="0"/>
              <a:t>Economies depend on the environment for goods and services.</a:t>
            </a:r>
          </a:p>
          <a:p>
            <a:pPr marL="673100" lvl="1" indent="-190500">
              <a:spcBef>
                <a:spcPct val="50000"/>
              </a:spcBef>
              <a:buFontTx/>
              <a:buChar char="•"/>
            </a:pPr>
            <a:r>
              <a:rPr lang="en-US" sz="2000" i="0"/>
              <a:t>Goods:</a:t>
            </a:r>
            <a:r>
              <a:rPr lang="en-US" sz="2000" b="0" i="0"/>
              <a:t> Sunlight, fresh water, timber, and fossil fuels</a:t>
            </a:r>
          </a:p>
          <a:p>
            <a:pPr marL="673100" lvl="1" indent="-190500">
              <a:spcBef>
                <a:spcPct val="50000"/>
              </a:spcBef>
              <a:buFontTx/>
              <a:buChar char="•"/>
            </a:pPr>
            <a:r>
              <a:rPr lang="en-US" sz="2000" i="0"/>
              <a:t>Services:</a:t>
            </a:r>
            <a:r>
              <a:rPr lang="en-US" sz="2000" b="0" i="0"/>
              <a:t> Nutrient cycling and purification of air and water</a:t>
            </a:r>
            <a:endParaRPr lang="en-US" sz="2400" b="0" i="0"/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400" b="0" i="0"/>
              <a:t>Economic activity can negatively affect the environment, which in turn can negatively affect economies.</a:t>
            </a:r>
            <a:endParaRPr lang="en-US" i="0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668463" y="5167313"/>
            <a:ext cx="1841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pitchFamily="-123" charset="0"/>
              <a:buNone/>
            </a:pPr>
            <a:endParaRPr lang="en-US" sz="1600" b="0" i="0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2.1 Economics</a:t>
            </a:r>
            <a:endParaRPr lang="en-US" sz="1800" b="0" i="0">
              <a:solidFill>
                <a:srgbClr val="008040"/>
              </a:solidFill>
              <a:latin typeface="Arial Bold" pitchFamily="-123" charset="0"/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17436" name="Picture 28" descr="00296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353695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Harmful Economic Assumptions</a:t>
            </a:r>
            <a:endParaRPr lang="en-US" b="1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3962400" cy="4038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These long-held economic assumptions have had negative impacts on the environment:</a:t>
            </a:r>
            <a:endParaRPr lang="en-US" sz="200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Costs and benefits only affect buyers and sellers.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Short-term costs and benefits should be emphasized.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Resources are unlimited.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Economic growth is continual.</a:t>
            </a:r>
            <a:endParaRPr lang="en-US" sz="100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2.1 Economics</a:t>
            </a:r>
          </a:p>
        </p:txBody>
      </p:sp>
      <p:pic>
        <p:nvPicPr>
          <p:cNvPr id="20500" name="Picture 20" descr="2179930076_1297f20520_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041525"/>
            <a:ext cx="4800600" cy="376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324600" y="3048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553200" y="2286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4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Environmental Economics</a:t>
            </a:r>
            <a:endParaRPr lang="en-US"/>
          </a:p>
        </p:txBody>
      </p:sp>
      <p:sp>
        <p:nvSpPr>
          <p:cNvPr id="2254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4648200" cy="4724400"/>
          </a:xfrm>
        </p:spPr>
        <p:txBody>
          <a:bodyPr/>
          <a:lstStyle/>
          <a:p>
            <a:pPr marL="292100" indent="-190500">
              <a:spcBef>
                <a:spcPct val="50000"/>
              </a:spcBef>
            </a:pPr>
            <a:r>
              <a:rPr lang="en-US"/>
              <a:t>Applies the principles of Earth’s systems to economics </a:t>
            </a:r>
          </a:p>
          <a:p>
            <a:pPr marL="292100" indent="-190500">
              <a:spcBef>
                <a:spcPct val="50000"/>
              </a:spcBef>
            </a:pPr>
            <a:r>
              <a:rPr lang="en-US"/>
              <a:t>Argues that economies cannot be sustainable unless environmental issues are addressed</a:t>
            </a:r>
          </a:p>
          <a:p>
            <a:pPr marL="292100" indent="-190500">
              <a:spcBef>
                <a:spcPct val="50000"/>
              </a:spcBef>
            </a:pPr>
            <a:r>
              <a:rPr lang="en-US"/>
              <a:t>Assigns market values to ecosystem services</a:t>
            </a:r>
          </a:p>
          <a:p>
            <a:pPr marL="292100" indent="-190500" eaLnBrk="0" hangingPunct="0">
              <a:spcBef>
                <a:spcPct val="50000"/>
              </a:spcBef>
              <a:buFontTx/>
              <a:buChar char="•"/>
            </a:pPr>
            <a:r>
              <a:rPr lang="en-US"/>
              <a:t>Suggests that market failure will occur unless market values reflect environmental costs and benefits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2.1 Economics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4953000" y="5486400"/>
            <a:ext cx="4191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Clear views and natural beauty have aesthetic value, which is a type of non-market value.</a:t>
            </a:r>
          </a:p>
        </p:txBody>
      </p:sp>
      <p:pic>
        <p:nvPicPr>
          <p:cNvPr id="22559" name="Picture 31" descr="rocky_mountain_national_park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400" y="2336800"/>
            <a:ext cx="3937000" cy="314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Consumer and Corporate Responses</a:t>
            </a:r>
            <a:endParaRPr lang="en-US" b="1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 i="0"/>
          </a:p>
        </p:txBody>
      </p:sp>
      <p:sp>
        <p:nvSpPr>
          <p:cNvPr id="26726" name="Rectangle 102"/>
          <p:cNvSpPr>
            <a:spLocks noChangeArrowheads="1"/>
          </p:cNvSpPr>
          <p:nvPr/>
        </p:nvSpPr>
        <p:spPr bwMode="auto">
          <a:xfrm>
            <a:off x="381000" y="233363"/>
            <a:ext cx="2649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2.1 Economics</a:t>
            </a:r>
          </a:p>
        </p:txBody>
      </p:sp>
      <p:sp>
        <p:nvSpPr>
          <p:cNvPr id="26850" name="Text Box 226"/>
          <p:cNvSpPr txBox="1">
            <a:spLocks noChangeArrowheads="1"/>
          </p:cNvSpPr>
          <p:nvPr/>
        </p:nvSpPr>
        <p:spPr bwMode="auto">
          <a:xfrm>
            <a:off x="3581400" y="2133600"/>
            <a:ext cx="5257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 eaLnBrk="1" hangingPunct="1">
              <a:lnSpc>
                <a:spcPct val="90000"/>
              </a:lnSpc>
              <a:spcBef>
                <a:spcPct val="20000"/>
              </a:spcBef>
              <a:buFont typeface="Times" pitchFamily="-123" charset="0"/>
              <a:buChar char="•"/>
            </a:pPr>
            <a:r>
              <a:rPr lang="en-US" sz="2400" b="0" i="0"/>
              <a:t>Changing consumer values can drive corporations to pursue sustainability.</a:t>
            </a:r>
          </a:p>
          <a:p>
            <a:pPr marL="190500" indent="-1905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0" i="0"/>
              <a:t>Ecolabeling is an example of a corporate response to the call for sustainable goods and services.</a:t>
            </a:r>
          </a:p>
        </p:txBody>
      </p:sp>
      <p:sp>
        <p:nvSpPr>
          <p:cNvPr id="26851" name="Rectangle 227"/>
          <p:cNvSpPr>
            <a:spLocks noChangeArrowheads="1"/>
          </p:cNvSpPr>
          <p:nvPr/>
        </p:nvSpPr>
        <p:spPr bwMode="auto">
          <a:xfrm>
            <a:off x="4114800" y="5029200"/>
            <a:ext cx="4191000" cy="12192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0" i="0">
                <a:solidFill>
                  <a:srgbClr val="008040"/>
                </a:solidFill>
                <a:latin typeface="Arial Bold" pitchFamily="-123" charset="0"/>
              </a:rPr>
              <a:t>Did You Know?</a:t>
            </a:r>
            <a:r>
              <a:rPr lang="en-US" b="0">
                <a:latin typeface="Myriad Pro" pitchFamily="-123" charset="0"/>
              </a:rPr>
              <a:t> </a:t>
            </a:r>
            <a:r>
              <a:rPr lang="en-US" sz="1400" b="0"/>
              <a:t>Organic farming is one of the fastest-growing segments of U.S. agriculture. Land devoted to growing organic has expanded by about 15% each year since 2002.</a:t>
            </a:r>
            <a:endParaRPr lang="en-US" sz="2000" b="0" i="0"/>
          </a:p>
        </p:txBody>
      </p:sp>
      <p:pic>
        <p:nvPicPr>
          <p:cNvPr id="26858" name="Picture 234" descr="energyst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2220913" cy="2286000"/>
          </a:xfrm>
          <a:prstGeom prst="rect">
            <a:avLst/>
          </a:prstGeom>
          <a:noFill/>
        </p:spPr>
      </p:pic>
      <p:pic>
        <p:nvPicPr>
          <p:cNvPr id="26859" name="Picture 235" descr="usda_organicT"/>
          <p:cNvPicPr>
            <a:picLocks noChangeAspect="1" noChangeArrowheads="1"/>
          </p:cNvPicPr>
          <p:nvPr/>
        </p:nvPicPr>
        <p:blipFill>
          <a:blip r:embed="rId4"/>
          <a:srcRect t="6512"/>
          <a:stretch>
            <a:fillRect/>
          </a:stretch>
        </p:blipFill>
        <p:spPr bwMode="auto">
          <a:xfrm>
            <a:off x="762000" y="4267200"/>
            <a:ext cx="2362200" cy="218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15" name="Picture 39" descr="k5052-5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819150"/>
            <a:ext cx="8991600" cy="5911850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6800" y="2743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 i="0"/>
          </a:p>
        </p:txBody>
      </p:sp>
      <p:sp>
        <p:nvSpPr>
          <p:cNvPr id="24609" name="Rectangle 3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2.2  United States Environmental Policy</a:t>
            </a:r>
          </a:p>
        </p:txBody>
      </p:sp>
      <p:sp>
        <p:nvSpPr>
          <p:cNvPr id="2461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1371600"/>
            <a:ext cx="4572000" cy="1524000"/>
          </a:xfrm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The Homestead Act of 1862 allowed any citizen, for just $16, to claim 65 hectares (160 acres) of public land, as long as they lived on it for five years and either built a house or cultivated the land.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Arial Bold"/>
        <a:ea typeface="MS Pゴシック"/>
        <a:cs typeface="MS Pゴシック"/>
      </a:majorFont>
      <a:minorFont>
        <a:latin typeface="Arial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2004:Templates:Presentations:Designs:Blue Horizon</Template>
  <TotalTime>3925</TotalTime>
  <Words>1077</Words>
  <Application>Microsoft Macintosh PowerPoint</Application>
  <PresentationFormat>On-screen Show (4:3)</PresentationFormat>
  <Paragraphs>116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Blue Horizon</vt:lpstr>
      <vt:lpstr>Economics and  Environmental Policy</vt:lpstr>
      <vt:lpstr>Cleaning the Tides of  San Diego and Tijuana</vt:lpstr>
      <vt:lpstr>Lesson 2.1 Economics</vt:lpstr>
      <vt:lpstr>What Is Economics?</vt:lpstr>
      <vt:lpstr>Economics and the Environment</vt:lpstr>
      <vt:lpstr>Harmful Economic Assumptions</vt:lpstr>
      <vt:lpstr>Environmental Economics</vt:lpstr>
      <vt:lpstr>Consumer and Corporate Responses</vt:lpstr>
      <vt:lpstr>Lesson 2.2  United States Environmental Policy</vt:lpstr>
      <vt:lpstr>What Is Environmental Policy?</vt:lpstr>
      <vt:lpstr>State and Local Environmental Policy</vt:lpstr>
      <vt:lpstr>History of U.S. Environmental Policy: The First Period  (1780s to late-1800s)</vt:lpstr>
      <vt:lpstr>The Second Period  (late 1800s to mid-1900s)</vt:lpstr>
      <vt:lpstr>The Third Period  (mid- to late-1900s)</vt:lpstr>
      <vt:lpstr>Modern U.S. Environmental Policy</vt:lpstr>
      <vt:lpstr>Lesson 2.3 International Environmental Policy and Approaches</vt:lpstr>
      <vt:lpstr>International Environmental Policy</vt:lpstr>
      <vt:lpstr>Approaches to Environmental Policy</vt:lpstr>
      <vt:lpstr>The Environmental Policy Process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</dc:title>
  <dc:creator>Pearson Inc.</dc:creator>
  <cp:lastModifiedBy>HPS Admin</cp:lastModifiedBy>
  <cp:revision>294</cp:revision>
  <dcterms:created xsi:type="dcterms:W3CDTF">2010-02-18T15:13:12Z</dcterms:created>
  <dcterms:modified xsi:type="dcterms:W3CDTF">2014-10-15T23:51:35Z</dcterms:modified>
</cp:coreProperties>
</file>