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6" r:id="rId3"/>
    <p:sldId id="259" r:id="rId4"/>
    <p:sldId id="261" r:id="rId5"/>
    <p:sldId id="263" r:id="rId6"/>
    <p:sldId id="265" r:id="rId7"/>
    <p:sldId id="266" r:id="rId8"/>
    <p:sldId id="287" r:id="rId9"/>
    <p:sldId id="288" r:id="rId10"/>
    <p:sldId id="289" r:id="rId11"/>
    <p:sldId id="267" r:id="rId12"/>
    <p:sldId id="268" r:id="rId13"/>
    <p:sldId id="269" r:id="rId14"/>
    <p:sldId id="272" r:id="rId15"/>
    <p:sldId id="285" r:id="rId16"/>
    <p:sldId id="275" r:id="rId17"/>
    <p:sldId id="276" r:id="rId18"/>
    <p:sldId id="283" r:id="rId19"/>
    <p:sldId id="277" r:id="rId20"/>
    <p:sldId id="278" r:id="rId21"/>
    <p:sldId id="291" r:id="rId22"/>
    <p:sldId id="292" r:id="rId23"/>
    <p:sldId id="290" r:id="rId24"/>
    <p:sldId id="279" r:id="rId25"/>
    <p:sldId id="280" r:id="rId26"/>
    <p:sldId id="286" r:id="rId27"/>
    <p:sldId id="293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8040"/>
    <a:srgbClr val="848484"/>
    <a:srgbClr val="9B9B9B"/>
    <a:srgbClr val="CCFF66"/>
    <a:srgbClr val="605DD7"/>
    <a:srgbClr val="5F50FF"/>
    <a:srgbClr val="FF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inimized" preferSingleView="1">
    <p:restoredLeft sz="32787"/>
    <p:restoredTop sz="90929"/>
  </p:normalViewPr>
  <p:slideViewPr>
    <p:cSldViewPr>
      <p:cViewPr>
        <p:scale>
          <a:sx n="100" d="100"/>
          <a:sy n="100" d="100"/>
        </p:scale>
        <p:origin x="-88" y="-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16935DEE-4C0F-4821-9C96-71E44A0CCD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994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endParaRPr lang="en-US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fld id="{36E24C80-236B-4D99-B890-7700AC6009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629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C9AC3E-1F9D-4C71-A193-ABEFD1A4338E}" type="slidenum">
              <a:rPr lang="en-US"/>
              <a:pPr/>
              <a:t>1</a:t>
            </a:fld>
            <a:endParaRPr lang="en-US"/>
          </a:p>
        </p:txBody>
      </p:sp>
      <p:sp>
        <p:nvSpPr>
          <p:cNvPr id="71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n-US"/>
              <a:t>Placeholder opening page, but maybe we can duplicate the look of the SE chapter opener page by using the same fonts and colors (and maybe that Ch 14 icon?)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04349B-408E-496F-B468-2C3AE8337D5F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0F6F9-D9AA-44CF-B31B-1299F36565E4}" type="slidenum">
              <a:rPr lang="en-US"/>
              <a:pPr/>
              <a:t>14</a:t>
            </a:fld>
            <a:endParaRPr lang="en-US"/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5EBD0-77E8-4A81-8FC8-04EE62C86D67}" type="slidenum">
              <a:rPr lang="en-US"/>
              <a:pPr/>
              <a:t>15</a:t>
            </a:fld>
            <a:endParaRPr lang="en-US"/>
          </a:p>
        </p:txBody>
      </p:sp>
      <p:sp>
        <p:nvSpPr>
          <p:cNvPr id="9011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A5FC6A-734D-4025-88C4-B10C1DD0008B}" type="slidenum">
              <a:rPr lang="en-US"/>
              <a:pPr/>
              <a:t>16</a:t>
            </a:fld>
            <a:endParaRPr lang="en-US"/>
          </a:p>
        </p:txBody>
      </p:sp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4894-F3A9-4BB5-BDB6-5E0B99556378}" type="slidenum">
              <a:rPr lang="en-US"/>
              <a:pPr/>
              <a:t>17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42511B-1D3B-4DD1-8BA5-5DBEE477B724}" type="slidenum">
              <a:rPr lang="en-US"/>
              <a:pPr/>
              <a:t>18</a:t>
            </a:fld>
            <a:endParaRPr lang="en-US"/>
          </a:p>
        </p:txBody>
      </p:sp>
      <p:sp>
        <p:nvSpPr>
          <p:cNvPr id="788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3A28C5-E330-4DDD-AE0F-DBBAF60C7445}" type="slidenum">
              <a:rPr lang="en-US"/>
              <a:pPr/>
              <a:t>19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E36A2D-B031-4C22-8AA7-5B51EF418FF1}" type="slidenum">
              <a:rPr lang="en-US"/>
              <a:pPr/>
              <a:t>20</a:t>
            </a:fld>
            <a:endParaRPr lang="en-US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2DFFA5-04BC-49AB-890C-952D11AC4CAA}" type="slidenum">
              <a:rPr lang="en-US"/>
              <a:pPr/>
              <a:t>24</a:t>
            </a:fld>
            <a:endParaRPr lang="en-US"/>
          </a:p>
        </p:txBody>
      </p:sp>
      <p:sp>
        <p:nvSpPr>
          <p:cNvPr id="5017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407A5-EF40-424F-91D8-6DC67E1EC22D}" type="slidenum">
              <a:rPr lang="en-US"/>
              <a:pPr/>
              <a:t>25</a:t>
            </a:fld>
            <a:endParaRPr lang="en-US"/>
          </a:p>
        </p:txBody>
      </p:sp>
      <p:sp>
        <p:nvSpPr>
          <p:cNvPr id="532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628720-7335-48A8-89BD-AE9FA87050ED}" type="slidenum">
              <a:rPr lang="en-US"/>
              <a:pPr/>
              <a:t>2</a:t>
            </a:fld>
            <a:endParaRPr lang="en-US"/>
          </a:p>
        </p:txBody>
      </p:sp>
      <p:sp>
        <p:nvSpPr>
          <p:cNvPr id="40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D107BC-8D4E-47CA-AF58-2625314F8ED9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1DAA10-1C61-4DD5-BE9D-16FF6E3BC8EB}" type="slidenum">
              <a:rPr lang="en-US"/>
              <a:pPr/>
              <a:t>4</a:t>
            </a:fld>
            <a:endParaRPr lang="en-US"/>
          </a:p>
        </p:txBody>
      </p:sp>
      <p:sp>
        <p:nvSpPr>
          <p:cNvPr id="122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336B2-EF9A-4753-A7AF-9DCB2CA6E66E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  <a:p>
            <a:pPr eaLnBrk="0" hangingPunct="0">
              <a:spcBef>
                <a:spcPct val="50000"/>
              </a:spcBef>
            </a:pP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A1C6A-CFA3-44A6-AC13-3CA8B302C9C6}" type="slidenum">
              <a:rPr lang="en-US"/>
              <a:pPr/>
              <a:t>6</a:t>
            </a:fld>
            <a:endParaRPr lang="en-US"/>
          </a:p>
        </p:txBody>
      </p:sp>
      <p:sp>
        <p:nvSpPr>
          <p:cNvPr id="2150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9078FB-D10C-4057-9833-B72D703190F2}" type="slidenum">
              <a:rPr lang="en-US"/>
              <a:pPr/>
              <a:t>7</a:t>
            </a:fld>
            <a:endParaRPr lang="en-US"/>
          </a:p>
        </p:txBody>
      </p:sp>
      <p:sp>
        <p:nvSpPr>
          <p:cNvPr id="2355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Image - http://www.flickr.com/photos/carolynconner/4264882098/ (Creative Commons licensed)</a:t>
            </a:r>
          </a:p>
          <a:p>
            <a:r>
              <a:rPr lang="en-US"/>
              <a:t>Geyser info source - National Park Service: http://www.nps.gov/yell/planyourvisit/noldfaith.htm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C4B8D-A0B2-46BC-8B1E-219154F595D2}" type="slidenum">
              <a:rPr lang="en-US"/>
              <a:pPr/>
              <a:t>11</a:t>
            </a:fld>
            <a:endParaRPr lang="en-US"/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475FF-0B94-4A90-9F05-DB549B244E68}" type="slidenum">
              <a:rPr lang="en-US"/>
              <a:pPr/>
              <a:t>12</a:t>
            </a:fld>
            <a:endParaRPr lang="en-US"/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LO_Title_MasterBkg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381000"/>
          </a:xfrm>
          <a:effectLst>
            <a:outerShdw blurRad="68580" dist="25399" dir="8100000" algn="ctr" rotWithShape="0">
              <a:srgbClr val="FDFFED">
                <a:alpha val="92999"/>
              </a:srgbClr>
            </a:outerShdw>
          </a:effectLst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962400"/>
            <a:ext cx="6400800" cy="1752600"/>
          </a:xfrm>
          <a:solidFill>
            <a:srgbClr val="CCFF66">
              <a:alpha val="78000"/>
            </a:srgbClr>
          </a:solidFill>
          <a:ln w="38100">
            <a:solidFill>
              <a:srgbClr val="FFFFFF"/>
            </a:solidFill>
          </a:ln>
          <a:effectLst/>
        </p:spPr>
        <p:txBody>
          <a:bodyPr/>
          <a:lstStyle>
            <a:lvl1pPr marL="0" indent="0">
              <a:buFont typeface="Times" pitchFamily="-123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PPT Bckg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9pPr>
    </p:titleStyle>
    <p:bodyStyle>
      <a:lvl1pPr marL="1698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90663" indent="-1190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4050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8622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3194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7766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3" name="Picture 39" descr="CO_Title_ban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62000" y="457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762000" y="465138"/>
            <a:ext cx="10668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000" i="0"/>
              <a:t> 3</a:t>
            </a:r>
            <a:endParaRPr lang="en-US" sz="4400" i="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2057400" y="304800"/>
            <a:ext cx="7010400" cy="1143000"/>
          </a:xfrm>
          <a:effectLst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800">
                <a:latin typeface="Arial" pitchFamily="-123" charset="0"/>
              </a:rPr>
              <a:t>Earth’s Environmental Systems</a:t>
            </a:r>
            <a:endParaRPr lang="en-US">
              <a:latin typeface="Times New Roman" pitchFamily="-123" charset="0"/>
            </a:endParaRP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 rot="-5400000">
            <a:off x="217488" y="790575"/>
            <a:ext cx="10493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" i="0"/>
              <a:t>CHAPTER</a:t>
            </a:r>
            <a:endParaRPr lang="en-US" sz="4400" i="0"/>
          </a:p>
        </p:txBody>
      </p:sp>
      <p:pic>
        <p:nvPicPr>
          <p:cNvPr id="6184" name="Picture 40" descr="PE_Anc_CopyrightLine_G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6319838"/>
            <a:ext cx="2886075" cy="8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Acids, Bases, and pH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4876800" cy="4724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The separation of water molecules into ions causes solutions to be acidic, basic, </a:t>
            </a:r>
            <a:br>
              <a:rPr lang="en-US"/>
            </a:br>
            <a:r>
              <a:rPr lang="en-US"/>
              <a:t>or neutral.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The pH scale measures how acidic or basic a solution is.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pH of 7—Neutral:</a:t>
            </a:r>
            <a:r>
              <a:rPr lang="en-US"/>
              <a:t> Equal concentrations of H</a:t>
            </a:r>
            <a:r>
              <a:rPr lang="en-US" baseline="30000"/>
              <a:t>+</a:t>
            </a:r>
            <a:r>
              <a:rPr lang="en-US"/>
              <a:t> and OH</a:t>
            </a:r>
            <a:r>
              <a:rPr lang="en-US" baseline="30000"/>
              <a:t>-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pH below 7—Acidic:</a:t>
            </a:r>
            <a:r>
              <a:rPr lang="en-US"/>
              <a:t> Relatively high concentration of H</a:t>
            </a:r>
            <a:r>
              <a:rPr lang="en-US" baseline="30000"/>
              <a:t>+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pH above 7—Basic:</a:t>
            </a:r>
            <a:r>
              <a:rPr lang="en-US"/>
              <a:t> Relatively high concentration of OH</a:t>
            </a:r>
            <a:r>
              <a:rPr lang="en-US" baseline="30000"/>
              <a:t>-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</a:p>
        </p:txBody>
      </p:sp>
      <p:pic>
        <p:nvPicPr>
          <p:cNvPr id="102407" name="Picture 7" descr="0133724751a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590675"/>
            <a:ext cx="3690938" cy="496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5" name="Picture 39" descr="Tslide 11 nasa 95249main_theb1365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313" y="1143000"/>
            <a:ext cx="8967787" cy="5614988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066800" y="2743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</a:t>
            </a:r>
            <a:r>
              <a:rPr lang="en-US">
                <a:latin typeface="Arial" pitchFamily="-123" charset="0"/>
              </a:rPr>
              <a:t>3.2  Systems in Environmental Science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4800600" y="1828800"/>
            <a:ext cx="4038600" cy="914400"/>
          </a:xfrm>
          <a:ln/>
        </p:spPr>
        <p:txBody>
          <a:bodyPr/>
          <a:lstStyle/>
          <a:p>
            <a:r>
              <a:rPr lang="en-US"/>
              <a:t>Positive feedback loops can help erosion turn a fertile field to desert in just a few years.</a:t>
            </a:r>
          </a:p>
        </p:txBody>
      </p:sp>
      <p:sp>
        <p:nvSpPr>
          <p:cNvPr id="24613" name="Rectangle 37"/>
          <p:cNvSpPr>
            <a:spLocks noChangeArrowheads="1"/>
          </p:cNvSpPr>
          <p:nvPr/>
        </p:nvSpPr>
        <p:spPr bwMode="auto">
          <a:xfrm>
            <a:off x="152400" y="4191000"/>
            <a:ext cx="2057400" cy="533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i="0">
                <a:ea typeface="MS Pゴシック" pitchFamily="-92" charset="-128"/>
                <a:cs typeface="MS Pゴシック" pitchFamily="-92" charset="-128"/>
              </a:rPr>
              <a:t>Dust storm, Stratford Texas, 1930s</a:t>
            </a:r>
            <a:endParaRPr lang="en-US" sz="1800" b="0" i="0">
              <a:ea typeface="MS Pゴシック" pitchFamily="-92" charset="-128"/>
              <a:cs typeface="MS Pゴシック" pitchFamily="-92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9906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Interacting Systems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90588" y="44783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 b="0" i="0"/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381000" y="228600"/>
            <a:ext cx="521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3.2 Systems in Environmental Science</a:t>
            </a:r>
            <a:endParaRPr lang="en-US" sz="1800" i="0"/>
          </a:p>
        </p:txBody>
      </p:sp>
      <p:sp>
        <p:nvSpPr>
          <p:cNvPr id="26826" name="Text Box 202"/>
          <p:cNvSpPr txBox="1">
            <a:spLocks noChangeArrowheads="1"/>
          </p:cNvSpPr>
          <p:nvPr/>
        </p:nvSpPr>
        <p:spPr bwMode="auto">
          <a:xfrm>
            <a:off x="228600" y="1524000"/>
            <a:ext cx="8458200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0" i="0"/>
              <a:t>Inputs into Earth’s interconnected systems include energy, </a:t>
            </a:r>
            <a:br>
              <a:rPr lang="en-US" sz="2400" b="0" i="0"/>
            </a:br>
            <a:r>
              <a:rPr lang="en-US" sz="2400" b="0" i="0"/>
              <a:t>information, and matter. </a:t>
            </a:r>
            <a:endParaRPr lang="en-US" sz="2400" b="0" i="0">
              <a:latin typeface="Symbol" pitchFamily="-123" charset="2"/>
              <a:ea typeface="ヒラギノ角ゴ Pro W3" pitchFamily="-123" charset="-128"/>
              <a:cs typeface="ヒラギノ角ゴ Pro W3" pitchFamily="-123" charset="-128"/>
              <a:sym typeface="Symbol" pitchFamily="-123" charset="2"/>
            </a:endParaRPr>
          </a:p>
          <a:p>
            <a:pPr marL="190500" indent="-1905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b="0" i="0"/>
              <a:t>Feedback loops regulate systems.</a:t>
            </a:r>
            <a:r>
              <a:rPr lang="en-US" sz="2400" i="0"/>
              <a:t> </a:t>
            </a:r>
          </a:p>
          <a:p>
            <a:pPr marL="571500" lvl="1" indent="-1905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i="0"/>
              <a:t>Negative feedback </a:t>
            </a:r>
            <a:br>
              <a:rPr lang="en-US" sz="2400" i="0"/>
            </a:br>
            <a:r>
              <a:rPr lang="en-US" sz="2400" i="0"/>
              <a:t>loops:</a:t>
            </a:r>
            <a:r>
              <a:rPr lang="en-US" sz="2400" b="0" i="0"/>
              <a:t> Result in </a:t>
            </a:r>
            <a:br>
              <a:rPr lang="en-US" sz="2400" b="0" i="0"/>
            </a:br>
            <a:r>
              <a:rPr lang="en-US" sz="2400" b="0" i="0"/>
              <a:t>stabilization </a:t>
            </a:r>
            <a:br>
              <a:rPr lang="en-US" sz="2400" b="0" i="0"/>
            </a:br>
            <a:r>
              <a:rPr lang="en-US" sz="2400" b="0" i="0"/>
              <a:t>of a system</a:t>
            </a:r>
          </a:p>
          <a:p>
            <a:pPr marL="571500" lvl="1" indent="-19050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sz="2400" i="0"/>
              <a:t>Positive feedback </a:t>
            </a:r>
            <a:br>
              <a:rPr lang="en-US" sz="2400" i="0"/>
            </a:br>
            <a:r>
              <a:rPr lang="en-US" sz="2400" i="0"/>
              <a:t>loops:</a:t>
            </a:r>
            <a:r>
              <a:rPr lang="en-US" sz="2400" b="0" i="0"/>
              <a:t> Result in a </a:t>
            </a:r>
            <a:br>
              <a:rPr lang="en-US" sz="2400" b="0" i="0"/>
            </a:br>
            <a:r>
              <a:rPr lang="en-US" sz="2400" b="0" i="0"/>
              <a:t>system moving </a:t>
            </a:r>
            <a:br>
              <a:rPr lang="en-US" sz="2400" b="0" i="0"/>
            </a:br>
            <a:r>
              <a:rPr lang="en-US" sz="2400" b="0" i="0"/>
              <a:t>to an extreme</a:t>
            </a:r>
          </a:p>
        </p:txBody>
      </p:sp>
      <p:sp>
        <p:nvSpPr>
          <p:cNvPr id="26848" name="Rectangle 224"/>
          <p:cNvSpPr>
            <a:spLocks noChangeArrowheads="1"/>
          </p:cNvSpPr>
          <p:nvPr/>
        </p:nvSpPr>
        <p:spPr bwMode="auto">
          <a:xfrm>
            <a:off x="3124200" y="5486400"/>
            <a:ext cx="5791200" cy="11430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Predator-prey cycles are negative feedback loops. </a:t>
            </a:r>
            <a:br>
              <a:rPr lang="en-US" sz="1400" b="0">
                <a:ea typeface="MS Pゴシック" pitchFamily="-92" charset="-128"/>
                <a:cs typeface="MS Pゴシック" pitchFamily="-92" charset="-128"/>
              </a:rPr>
            </a:b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If prey populations rise, predator populations can rise in response, causing prey populations to fall. Then predator populations may decline, allowing prey populations to rise again, and so on.</a:t>
            </a:r>
            <a:endParaRPr lang="en-US" sz="1000" b="0"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26852" name="Rectangle 228"/>
          <p:cNvSpPr>
            <a:spLocks noChangeArrowheads="1"/>
          </p:cNvSpPr>
          <p:nvPr/>
        </p:nvSpPr>
        <p:spPr bwMode="auto">
          <a:xfrm>
            <a:off x="7756525" y="838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853" name="Text Box 229"/>
          <p:cNvSpPr txBox="1">
            <a:spLocks noChangeArrowheads="1"/>
          </p:cNvSpPr>
          <p:nvPr/>
        </p:nvSpPr>
        <p:spPr bwMode="auto">
          <a:xfrm>
            <a:off x="5715000" y="25908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0"/>
              <a:t>Negative feedback loop </a:t>
            </a:r>
            <a:endParaRPr lang="en-US" i="0"/>
          </a:p>
        </p:txBody>
      </p:sp>
      <p:pic>
        <p:nvPicPr>
          <p:cNvPr id="26850" name="Picture 226" descr="0133724751a4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895600"/>
            <a:ext cx="5105400" cy="177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9906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Spheres of Function</a:t>
            </a:r>
            <a:endParaRPr lang="en-US" b="1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447800"/>
            <a:ext cx="7086600" cy="990600"/>
          </a:xfrm>
        </p:spPr>
        <p:txBody>
          <a:bodyPr/>
          <a:lstStyle/>
          <a:p>
            <a:r>
              <a:rPr lang="en-US"/>
              <a:t>Earth can be divided into spheres that are defined according to their location and function. </a:t>
            </a:r>
          </a:p>
        </p:txBody>
      </p:sp>
      <p:sp>
        <p:nvSpPr>
          <p:cNvPr id="28733" name="Rectangle 61"/>
          <p:cNvSpPr>
            <a:spLocks noChangeArrowheads="1"/>
          </p:cNvSpPr>
          <p:nvPr/>
        </p:nvSpPr>
        <p:spPr bwMode="auto">
          <a:xfrm>
            <a:off x="381000" y="228600"/>
            <a:ext cx="5214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3.2 Systems in Environmental Science</a:t>
            </a:r>
            <a:endParaRPr lang="en-US" sz="1800" i="0"/>
          </a:p>
        </p:txBody>
      </p:sp>
      <p:pic>
        <p:nvPicPr>
          <p:cNvPr id="28735" name="Picture 63" descr="0133724751a448"/>
          <p:cNvPicPr>
            <a:picLocks noChangeAspect="1" noChangeArrowheads="1"/>
          </p:cNvPicPr>
          <p:nvPr/>
        </p:nvPicPr>
        <p:blipFill>
          <a:blip r:embed="rId3"/>
          <a:srcRect t="8134"/>
          <a:stretch>
            <a:fillRect/>
          </a:stretch>
        </p:blipFill>
        <p:spPr bwMode="auto">
          <a:xfrm>
            <a:off x="533400" y="1828800"/>
            <a:ext cx="8177213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2" name="Picture 36" descr="Tslide 14 nasa ISS01E6765_lrg"/>
          <p:cNvPicPr>
            <a:picLocks noChangeAspect="1" noChangeArrowheads="1"/>
          </p:cNvPicPr>
          <p:nvPr/>
        </p:nvPicPr>
        <p:blipFill>
          <a:blip r:embed="rId3"/>
          <a:srcRect t="1244"/>
          <a:stretch>
            <a:fillRect/>
          </a:stretch>
        </p:blipFill>
        <p:spPr bwMode="auto">
          <a:xfrm>
            <a:off x="87313" y="1060450"/>
            <a:ext cx="8967787" cy="5721350"/>
          </a:xfrm>
          <a:prstGeom prst="rect">
            <a:avLst/>
          </a:prstGeom>
          <a:noFill/>
        </p:spPr>
      </p:pic>
      <p:sp>
        <p:nvSpPr>
          <p:cNvPr id="34848" name="Rectangle 3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/>
              <a:t>Lesson 3.3  Earth’s Spheres</a:t>
            </a:r>
            <a:endParaRPr lang="en-US"/>
          </a:p>
        </p:txBody>
      </p:sp>
      <p:sp>
        <p:nvSpPr>
          <p:cNvPr id="34849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1295400"/>
            <a:ext cx="3962400" cy="914400"/>
          </a:xfrm>
          <a:ln/>
        </p:spPr>
        <p:txBody>
          <a:bodyPr/>
          <a:lstStyle/>
          <a:p>
            <a:r>
              <a:rPr lang="en-US"/>
              <a:t>The movement of Earth’s plates has formed the deepest ocean trenches and the highest mountains.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The Geosphere</a:t>
            </a: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4648200" cy="1981200"/>
          </a:xfrm>
        </p:spPr>
        <p:txBody>
          <a:bodyPr/>
          <a:lstStyle/>
          <a:p>
            <a:pPr lvl="1">
              <a:spcBef>
                <a:spcPct val="50000"/>
              </a:spcBef>
            </a:pPr>
            <a:r>
              <a:rPr lang="en-US" b="1"/>
              <a:t>Crust:</a:t>
            </a:r>
            <a:r>
              <a:rPr lang="en-US"/>
              <a:t> Thin, cool, rocky outer “skin”</a:t>
            </a:r>
          </a:p>
          <a:p>
            <a:pPr lvl="1">
              <a:spcBef>
                <a:spcPct val="50000"/>
              </a:spcBef>
            </a:pPr>
            <a:r>
              <a:rPr lang="en-US" b="1"/>
              <a:t>Mantle:</a:t>
            </a:r>
            <a:r>
              <a:rPr lang="en-US"/>
              <a:t> Very hot and mostly solid</a:t>
            </a:r>
          </a:p>
          <a:p>
            <a:pPr lvl="1">
              <a:spcBef>
                <a:spcPct val="50000"/>
              </a:spcBef>
            </a:pPr>
            <a:r>
              <a:rPr lang="en-US" b="1"/>
              <a:t>Core:</a:t>
            </a:r>
            <a:r>
              <a:rPr lang="en-US"/>
              <a:t> Outer core is molten metal, inner core is solid metal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  <a:endParaRPr lang="en-US" sz="1800" i="0"/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381000" y="1981200"/>
            <a:ext cx="7151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190500" indent="-190500">
              <a:buFontTx/>
              <a:buChar char="•"/>
            </a:pPr>
            <a:r>
              <a:rPr lang="en-US" sz="2400" b="0" i="0">
                <a:ea typeface="MS Pゴシック" pitchFamily="-92" charset="-128"/>
                <a:cs typeface="MS Pゴシック" pitchFamily="-92" charset="-128"/>
              </a:rPr>
              <a:t>Rocks and minerals on and below Earth’s surface:</a:t>
            </a: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4606925" y="5486400"/>
            <a:ext cx="438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Rock formation, Ouray National Wildlife Refuge, Utah</a:t>
            </a:r>
          </a:p>
        </p:txBody>
      </p:sp>
      <p:pic>
        <p:nvPicPr>
          <p:cNvPr id="81932" name="Picture 12" descr="Tslide 15 f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6670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00425" y="34036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Plate Tectonics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4572000" cy="4724400"/>
          </a:xfrm>
        </p:spPr>
        <p:txBody>
          <a:bodyPr/>
          <a:lstStyle/>
          <a:p>
            <a:pPr marL="228600" indent="-228600">
              <a:tabLst>
                <a:tab pos="228600" algn="l"/>
              </a:tabLst>
            </a:pPr>
            <a:r>
              <a:rPr lang="en-US"/>
              <a:t>Crust and mantle are divided into:</a:t>
            </a:r>
          </a:p>
          <a:p>
            <a:pPr lvl="1">
              <a:tabLst>
                <a:tab pos="228600" algn="l"/>
              </a:tabLst>
            </a:pPr>
            <a:r>
              <a:rPr lang="en-US" b="1"/>
              <a:t>Lithosphere:</a:t>
            </a:r>
            <a:r>
              <a:rPr lang="en-US"/>
              <a:t> Crust and uppermost mantle; divided into tectonic plates</a:t>
            </a:r>
          </a:p>
          <a:p>
            <a:pPr lvl="1">
              <a:tabLst>
                <a:tab pos="228600" algn="l"/>
              </a:tabLst>
            </a:pPr>
            <a:r>
              <a:rPr lang="en-US" b="1"/>
              <a:t>Asthenosphere:</a:t>
            </a:r>
            <a:r>
              <a:rPr lang="en-US"/>
              <a:t> Soft middle mantle; heated by outer core</a:t>
            </a:r>
          </a:p>
          <a:p>
            <a:pPr lvl="1">
              <a:tabLst>
                <a:tab pos="228600" algn="l"/>
              </a:tabLst>
            </a:pPr>
            <a:r>
              <a:rPr lang="en-US" b="1"/>
              <a:t>Lower mantle:</a:t>
            </a:r>
            <a:r>
              <a:rPr lang="en-US"/>
              <a:t> Solid rock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/>
              <a:t>Convection currents in the asthenosphere move tectonic plates.</a:t>
            </a:r>
          </a:p>
          <a:p>
            <a:pPr marL="228600" indent="-228600">
              <a:tabLst>
                <a:tab pos="228600" algn="l"/>
              </a:tabLst>
            </a:pPr>
            <a:r>
              <a:rPr lang="en-US"/>
              <a:t>Collisions and separations of the plates result in landforms.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81000" y="228600"/>
            <a:ext cx="317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</a:p>
        </p:txBody>
      </p:sp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7543800" y="4419600"/>
            <a:ext cx="1201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Volcano lava</a:t>
            </a:r>
          </a:p>
        </p:txBody>
      </p:sp>
      <p:pic>
        <p:nvPicPr>
          <p:cNvPr id="40988" name="Picture 28" descr="Tslide 16 usgs 20011005-0039_DAS_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937000" cy="245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762000"/>
            <a:ext cx="6172200" cy="8382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Tectonic Plates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8077200" cy="25908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There are three major types of plate boundary: 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Divergent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Transform</a:t>
            </a:r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Convergent</a:t>
            </a:r>
            <a:endParaRPr lang="en-US" sz="2400" b="1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  <a:endParaRPr lang="en-US" i="0"/>
          </a:p>
        </p:txBody>
      </p:sp>
      <p:pic>
        <p:nvPicPr>
          <p:cNvPr id="43015" name="Picture 7" descr="0133724751a450"/>
          <p:cNvPicPr>
            <a:picLocks noChangeAspect="1" noChangeArrowheads="1"/>
          </p:cNvPicPr>
          <p:nvPr/>
        </p:nvPicPr>
        <p:blipFill>
          <a:blip r:embed="rId3"/>
          <a:srcRect l="1418" t="10060"/>
          <a:stretch>
            <a:fillRect/>
          </a:stretch>
        </p:blipFill>
        <p:spPr bwMode="auto">
          <a:xfrm>
            <a:off x="2533650" y="2362200"/>
            <a:ext cx="6610350" cy="4530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Divergent and Transform Plate Boundaries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2133600"/>
            <a:ext cx="4114800" cy="2971800"/>
          </a:xfrm>
        </p:spPr>
        <p:txBody>
          <a:bodyPr/>
          <a:lstStyle/>
          <a:p>
            <a:pPr marL="385763" indent="-284163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Divergent boundaries:</a:t>
            </a:r>
            <a:r>
              <a:rPr lang="en-US"/>
              <a:t> Rising magma pushes plates apart.</a:t>
            </a:r>
          </a:p>
          <a:p>
            <a:pPr marL="385763" indent="-284163"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Transform boundaries:</a:t>
            </a:r>
            <a:r>
              <a:rPr lang="en-US"/>
              <a:t> Plates slip and grind alongside one another.</a:t>
            </a:r>
            <a:endParaRPr lang="en-US" sz="280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  <a:endParaRPr lang="en-US" sz="1800" i="0"/>
          </a:p>
        </p:txBody>
      </p:sp>
      <p:pic>
        <p:nvPicPr>
          <p:cNvPr id="77836" name="Picture 12" descr="0133724751a451"/>
          <p:cNvPicPr>
            <a:picLocks noChangeAspect="1" noChangeArrowheads="1"/>
          </p:cNvPicPr>
          <p:nvPr/>
        </p:nvPicPr>
        <p:blipFill>
          <a:blip r:embed="rId3"/>
          <a:srcRect r="42125" b="36435"/>
          <a:stretch>
            <a:fillRect/>
          </a:stretch>
        </p:blipFill>
        <p:spPr bwMode="auto">
          <a:xfrm>
            <a:off x="990600" y="914400"/>
            <a:ext cx="3055938" cy="5638800"/>
          </a:xfrm>
          <a:prstGeom prst="rect">
            <a:avLst/>
          </a:prstGeom>
          <a:noFill/>
        </p:spPr>
      </p:pic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6194425" y="52832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914400" y="41148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0"/>
              <a:t>Divergent plate boundary </a:t>
            </a:r>
            <a:endParaRPr lang="en-US" i="0"/>
          </a:p>
        </p:txBody>
      </p:sp>
      <p:sp>
        <p:nvSpPr>
          <p:cNvPr id="77839" name="Text Box 15"/>
          <p:cNvSpPr txBox="1">
            <a:spLocks noChangeArrowheads="1"/>
          </p:cNvSpPr>
          <p:nvPr/>
        </p:nvSpPr>
        <p:spPr bwMode="auto">
          <a:xfrm>
            <a:off x="3429000" y="5943600"/>
            <a:ext cx="27432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0"/>
              <a:t>Transform plate boundary</a:t>
            </a:r>
            <a:endParaRPr lang="en-US" 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Convergent Plate Boundaries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848600" cy="1447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Plates collide, causing one of two things to happen:</a:t>
            </a:r>
          </a:p>
          <a:p>
            <a:pPr lvl="1">
              <a:spcBef>
                <a:spcPct val="50000"/>
              </a:spcBef>
            </a:pPr>
            <a:r>
              <a:rPr lang="en-US" b="1"/>
              <a:t>Subduction:</a:t>
            </a:r>
            <a:r>
              <a:rPr lang="en-US"/>
              <a:t> One plate slides beneath another.</a:t>
            </a:r>
          </a:p>
          <a:p>
            <a:pPr lvl="1">
              <a:spcBef>
                <a:spcPct val="50000"/>
              </a:spcBef>
            </a:pPr>
            <a:r>
              <a:rPr lang="en-US" b="1"/>
              <a:t>Mountain-building:</a:t>
            </a:r>
            <a:r>
              <a:rPr lang="en-US"/>
              <a:t> Both plates are uplifted.</a:t>
            </a:r>
            <a:endParaRPr lang="en-US" sz="2400" i="1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</a:p>
        </p:txBody>
      </p:sp>
      <p:pic>
        <p:nvPicPr>
          <p:cNvPr id="45066" name="Picture 10" descr="0133724751a451"/>
          <p:cNvPicPr>
            <a:picLocks noChangeAspect="1" noChangeArrowheads="1"/>
          </p:cNvPicPr>
          <p:nvPr/>
        </p:nvPicPr>
        <p:blipFill>
          <a:blip r:embed="rId3"/>
          <a:srcRect t="67865" b="3224"/>
          <a:stretch>
            <a:fillRect/>
          </a:stretch>
        </p:blipFill>
        <p:spPr bwMode="auto">
          <a:xfrm>
            <a:off x="2362200" y="3429000"/>
            <a:ext cx="5562600" cy="319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33" descr="CentralCasebkg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066800" y="22860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1905000" y="3962400"/>
            <a:ext cx="1295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89" name="Rectangle 41"/>
          <p:cNvSpPr>
            <a:spLocks noGrp="1" noChangeArrowheads="1"/>
          </p:cNvSpPr>
          <p:nvPr>
            <p:ph type="title"/>
          </p:nvPr>
        </p:nvSpPr>
        <p:spPr>
          <a:xfrm>
            <a:off x="2286000" y="304800"/>
            <a:ext cx="5334000" cy="1143000"/>
          </a:xfrm>
        </p:spPr>
        <p:txBody>
          <a:bodyPr/>
          <a:lstStyle/>
          <a:p>
            <a:pPr algn="l"/>
            <a:r>
              <a:rPr lang="en-US">
                <a:solidFill>
                  <a:schemeClr val="tx1"/>
                </a:solidFill>
                <a:latin typeface="Arial" pitchFamily="-123" charset="0"/>
              </a:rPr>
              <a:t>The Gulf of Mexico’s </a:t>
            </a:r>
            <a:br>
              <a:rPr lang="en-US">
                <a:solidFill>
                  <a:schemeClr val="tx1"/>
                </a:solidFill>
                <a:latin typeface="Arial" pitchFamily="-123" charset="0"/>
              </a:rPr>
            </a:br>
            <a:r>
              <a:rPr lang="en-US">
                <a:solidFill>
                  <a:schemeClr val="tx1"/>
                </a:solidFill>
                <a:latin typeface="Arial" pitchFamily="-123" charset="0"/>
              </a:rPr>
              <a:t>Dead Zone</a:t>
            </a:r>
            <a:endParaRPr lang="en-US">
              <a:solidFill>
                <a:schemeClr val="tx1"/>
              </a:solidFill>
              <a:latin typeface="Times New Roman" pitchFamily="-123" charset="0"/>
            </a:endParaRPr>
          </a:p>
        </p:txBody>
      </p:sp>
      <p:sp>
        <p:nvSpPr>
          <p:cNvPr id="2090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848600" cy="2362200"/>
          </a:xfrm>
        </p:spPr>
        <p:txBody>
          <a:bodyPr/>
          <a:lstStyle/>
          <a:p>
            <a:r>
              <a:rPr lang="en-US"/>
              <a:t>Nutrient-rich runoff causes plankton blooms and hypoxia—low oxygen levels—in the Gulf of Mexico. </a:t>
            </a:r>
          </a:p>
          <a:p>
            <a:r>
              <a:rPr lang="en-US"/>
              <a:t>Hypoxia kills or displaces marine organisms, causing a decline in the fisheries and the fishing industry.</a:t>
            </a:r>
          </a:p>
          <a:p>
            <a:r>
              <a:rPr lang="en-US"/>
              <a:t>U.S. government and farmers debate the need to cut down on fertilizer use.  </a:t>
            </a:r>
          </a:p>
        </p:txBody>
      </p:sp>
      <p:grpSp>
        <p:nvGrpSpPr>
          <p:cNvPr id="2093" name="Group 45"/>
          <p:cNvGrpSpPr>
            <a:grpSpLocks/>
          </p:cNvGrpSpPr>
          <p:nvPr/>
        </p:nvGrpSpPr>
        <p:grpSpPr bwMode="auto">
          <a:xfrm>
            <a:off x="1752600" y="4419600"/>
            <a:ext cx="5867400" cy="1319213"/>
            <a:chOff x="1008" y="3216"/>
            <a:chExt cx="3408" cy="539"/>
          </a:xfrm>
        </p:grpSpPr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1008" y="3216"/>
              <a:ext cx="624" cy="480"/>
            </a:xfrm>
            <a:prstGeom prst="star32">
              <a:avLst>
                <a:gd name="adj" fmla="val 37500"/>
              </a:avLst>
            </a:prstGeom>
            <a:solidFill>
              <a:srgbClr val="FF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296" y="3360"/>
              <a:ext cx="3120" cy="395"/>
            </a:xfrm>
            <a:prstGeom prst="rect">
              <a:avLst/>
            </a:prstGeom>
            <a:solidFill>
              <a:srgbClr val="FDFFED"/>
            </a:solidFill>
            <a:ln w="25400">
              <a:solidFill>
                <a:srgbClr val="FF8000"/>
              </a:solidFill>
              <a:miter lim="800000"/>
              <a:headEnd/>
              <a:tailEnd/>
            </a:ln>
            <a:effectLst>
              <a:outerShdw blurRad="137160" dist="88794" dir="1799997" algn="ctr" rotWithShape="0">
                <a:schemeClr val="bg2">
                  <a:alpha val="50000"/>
                </a:schemeClr>
              </a:outerShdw>
            </a:effectLst>
          </p:spPr>
          <p:txBody>
            <a:bodyPr lIns="182880" tIns="182880" rIns="182880" bIns="182880">
              <a:prstTxWarp prst="textNoShape">
                <a:avLst/>
              </a:prstTxWarp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Times" pitchFamily="-123" charset="0"/>
                <a:buNone/>
              </a:pPr>
              <a:r>
                <a:rPr lang="en-US" sz="1400" b="0" i="0">
                  <a:solidFill>
                    <a:srgbClr val="FF8000"/>
                  </a:solidFill>
                  <a:latin typeface="Arial Bold" pitchFamily="-123" charset="0"/>
                  <a:ea typeface="MS Pゴシック" pitchFamily="-92" charset="-128"/>
                  <a:cs typeface="MS Pゴシック" pitchFamily="-92" charset="-128"/>
                </a:rPr>
                <a:t>Talk About It</a:t>
              </a:r>
              <a:r>
                <a:rPr lang="en-US" sz="1400" b="0">
                  <a:latin typeface="Myriad Pro" pitchFamily="-123" charset="0"/>
                  <a:ea typeface="MS Pゴシック" pitchFamily="-92" charset="-128"/>
                  <a:cs typeface="MS Pゴシック" pitchFamily="-92" charset="-128"/>
                </a:rPr>
                <a:t> </a:t>
              </a:r>
              <a:r>
                <a:rPr lang="en-US" sz="1400" b="0">
                  <a:ea typeface="MS Pゴシック" pitchFamily="-92" charset="-128"/>
                  <a:cs typeface="MS Pゴシック" pitchFamily="-92" charset="-128"/>
                </a:rPr>
                <a:t>Do you think the distance between the source of the nitrogen and phosphorus and the dead zones themselves makes it difficult to manage this problem? Why or why not?</a:t>
              </a:r>
              <a:endParaRPr lang="en-US" sz="1400" b="0" i="0">
                <a:ea typeface="MS Pゴシック" pitchFamily="-92" charset="-128"/>
                <a:cs typeface="MS Pゴシック" pitchFamily="-92" charset="-128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315200" cy="2514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Biosphere:</a:t>
            </a:r>
            <a:r>
              <a:rPr lang="en-US"/>
              <a:t> The part of Earth in which living and nonliving things interact</a:t>
            </a:r>
          </a:p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Atmosphere:</a:t>
            </a:r>
            <a:r>
              <a:rPr lang="en-US"/>
              <a:t> Contains the gases that organisms need, such as oxygen;  keeps Earth warm enough to support life</a:t>
            </a:r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Biosphere and Atmosphere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</a:p>
        </p:txBody>
      </p:sp>
      <p:sp>
        <p:nvSpPr>
          <p:cNvPr id="47128" name="Rectangle 24"/>
          <p:cNvSpPr>
            <a:spLocks noChangeArrowheads="1"/>
          </p:cNvSpPr>
          <p:nvPr/>
        </p:nvSpPr>
        <p:spPr bwMode="auto">
          <a:xfrm>
            <a:off x="381000" y="6248400"/>
            <a:ext cx="3138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Earth’s atmosphere, seen from space</a:t>
            </a:r>
          </a:p>
        </p:txBody>
      </p:sp>
      <p:pic>
        <p:nvPicPr>
          <p:cNvPr id="47129" name="Picture 25" descr="T0133724751p079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3657600"/>
            <a:ext cx="44323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Hydrosphere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962400" cy="4343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Consists of Earth’s water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Most of Earth’s water (97.5%) is salt water.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Only 0.5% of Earth’s water is unfrozen fresh water usable for drinking or irrigation.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Earth’s available fresh water includes surface water and ground water.</a:t>
            </a:r>
            <a:endParaRPr lang="en-US" sz="2000"/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4648200" y="5638800"/>
            <a:ext cx="41910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If it is depleted, groundwater can take hundreds or even thousands of years to recharge completely.</a:t>
            </a:r>
          </a:p>
        </p:txBody>
      </p:sp>
      <p:sp>
        <p:nvSpPr>
          <p:cNvPr id="104456" name="Rectangle 8"/>
          <p:cNvSpPr>
            <a:spLocks noChangeArrowheads="1"/>
          </p:cNvSpPr>
          <p:nvPr/>
        </p:nvSpPr>
        <p:spPr bwMode="auto">
          <a:xfrm>
            <a:off x="6019800" y="2209800"/>
            <a:ext cx="2960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Greenlaw Brook, Limestone, Maine</a:t>
            </a:r>
          </a:p>
        </p:txBody>
      </p:sp>
      <p:pic>
        <p:nvPicPr>
          <p:cNvPr id="104457" name="Picture 9" descr="Tslide 21 f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514600"/>
            <a:ext cx="4419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b="1"/>
              <a:t>The Water Cycle</a:t>
            </a:r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81000" y="233363"/>
            <a:ext cx="3170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3.3 Earth’s Spheres</a:t>
            </a:r>
          </a:p>
        </p:txBody>
      </p:sp>
      <p:pic>
        <p:nvPicPr>
          <p:cNvPr id="105477" name="Picture 5" descr="0133724751a453"/>
          <p:cNvPicPr>
            <a:picLocks noChangeAspect="1" noChangeArrowheads="1"/>
          </p:cNvPicPr>
          <p:nvPr/>
        </p:nvPicPr>
        <p:blipFill>
          <a:blip r:embed="rId2"/>
          <a:srcRect t="11058"/>
          <a:stretch>
            <a:fillRect/>
          </a:stretch>
        </p:blipFill>
        <p:spPr bwMode="auto">
          <a:xfrm>
            <a:off x="304800" y="1524000"/>
            <a:ext cx="8382000" cy="527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32" name="Picture 8" descr="Tslide 23 BLM"/>
          <p:cNvPicPr>
            <a:picLocks noChangeAspect="1" noChangeArrowheads="1"/>
          </p:cNvPicPr>
          <p:nvPr/>
        </p:nvPicPr>
        <p:blipFill>
          <a:blip r:embed="rId2"/>
          <a:srcRect t="2470"/>
          <a:stretch>
            <a:fillRect/>
          </a:stretch>
        </p:blipFill>
        <p:spPr bwMode="auto">
          <a:xfrm>
            <a:off x="87313" y="1093788"/>
            <a:ext cx="8967787" cy="5688012"/>
          </a:xfrm>
          <a:prstGeom prst="rect">
            <a:avLst/>
          </a:prstGeom>
          <a:noFill/>
        </p:spPr>
      </p:pic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rial" pitchFamily="-123" charset="0"/>
              </a:rPr>
              <a:t>Lesson 3.4 Biogeochemical Cycles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1905000"/>
            <a:ext cx="5105400" cy="990600"/>
          </a:xfrm>
          <a:ln/>
        </p:spPr>
        <p:txBody>
          <a:bodyPr/>
          <a:lstStyle/>
          <a:p>
            <a:r>
              <a:rPr lang="en-US"/>
              <a:t>A carbon atom in your body today may have been part of a blade of grass last year, or a dinosaur bone millions of years ago.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562600" y="4648200"/>
            <a:ext cx="2022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rgbClr val="FFF9F9"/>
                </a:solidFill>
              </a:rPr>
              <a:t>Fossilized bones in a </a:t>
            </a:r>
            <a:br>
              <a:rPr lang="en-US" sz="1400" i="0">
                <a:solidFill>
                  <a:srgbClr val="FFF9F9"/>
                </a:solidFill>
              </a:rPr>
            </a:br>
            <a:r>
              <a:rPr lang="en-US" sz="1400" i="0">
                <a:solidFill>
                  <a:srgbClr val="FFF9F9"/>
                </a:solidFill>
              </a:rPr>
              <a:t>Colorado dig.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Nutrient Cycling</a:t>
            </a:r>
            <a:endParaRPr lang="en-US" b="1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2400" y="1905000"/>
            <a:ext cx="4876800" cy="3200400"/>
          </a:xfrm>
        </p:spPr>
        <p:txBody>
          <a:bodyPr/>
          <a:lstStyle/>
          <a:p>
            <a:r>
              <a:rPr lang="en-US"/>
              <a:t>Matter cycles through the environment.</a:t>
            </a:r>
          </a:p>
          <a:p>
            <a:r>
              <a:rPr lang="en-US"/>
              <a:t>Matter can be transformed, but cannot be created or destroyed.</a:t>
            </a:r>
          </a:p>
          <a:p>
            <a:r>
              <a:rPr lang="en-US"/>
              <a:t>Nutrients, matter that organisms require for life process, circulate throughout the environment in biogeochemical cycles.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381000" y="233363"/>
            <a:ext cx="3983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3.4 Biogeochemical Cycles</a:t>
            </a:r>
            <a:endParaRPr lang="en-US" i="0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28600" y="5562600"/>
            <a:ext cx="41910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Organisms require several dozen nutrients, such as nitrogen, phosphorus, and carbon, to survive.</a:t>
            </a: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49167" name="Picture 15" descr="Tslide 24 usda k4819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022600" cy="347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7" name="Picture 27" descr="0133724751a4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3" y="1160463"/>
            <a:ext cx="8262937" cy="5621337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85800"/>
            <a:ext cx="7772400" cy="1143000"/>
          </a:xfrm>
        </p:spPr>
        <p:txBody>
          <a:bodyPr/>
          <a:lstStyle/>
          <a:p>
            <a:r>
              <a:rPr lang="en-US" b="1"/>
              <a:t>The Carbon Cycle</a:t>
            </a:r>
          </a:p>
        </p:txBody>
      </p:sp>
      <p:sp>
        <p:nvSpPr>
          <p:cNvPr id="51223" name="Rectangle 23"/>
          <p:cNvSpPr>
            <a:spLocks noChangeArrowheads="1"/>
          </p:cNvSpPr>
          <p:nvPr/>
        </p:nvSpPr>
        <p:spPr bwMode="auto">
          <a:xfrm>
            <a:off x="381000" y="228600"/>
            <a:ext cx="398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3.4 Biogeochemical Cycles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8" name="Picture 8" descr="0133724751a455"/>
          <p:cNvPicPr>
            <a:picLocks noChangeAspect="1" noChangeArrowheads="1"/>
          </p:cNvPicPr>
          <p:nvPr/>
        </p:nvPicPr>
        <p:blipFill>
          <a:blip r:embed="rId2"/>
          <a:srcRect r="3772"/>
          <a:stretch>
            <a:fillRect/>
          </a:stretch>
        </p:blipFill>
        <p:spPr bwMode="auto">
          <a:xfrm>
            <a:off x="76200" y="923925"/>
            <a:ext cx="8578850" cy="5705475"/>
          </a:xfrm>
          <a:prstGeom prst="rect">
            <a:avLst/>
          </a:prstGeom>
          <a:noFill/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Phosphorus Cycle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81000" y="228600"/>
            <a:ext cx="398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3.4 Biogeochemical Cycles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2" name="Picture 6" descr="0133724751a456"/>
          <p:cNvPicPr>
            <a:picLocks noChangeAspect="1" noChangeArrowheads="1"/>
          </p:cNvPicPr>
          <p:nvPr/>
        </p:nvPicPr>
        <p:blipFill>
          <a:blip r:embed="rId2"/>
          <a:srcRect t="720" b="2562"/>
          <a:stretch>
            <a:fillRect/>
          </a:stretch>
        </p:blipFill>
        <p:spPr bwMode="auto">
          <a:xfrm>
            <a:off x="838200" y="946150"/>
            <a:ext cx="7772400" cy="5911850"/>
          </a:xfrm>
          <a:prstGeom prst="rect">
            <a:avLst/>
          </a:prstGeom>
          <a:noFill/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5791200" cy="1143000"/>
          </a:xfrm>
        </p:spPr>
        <p:txBody>
          <a:bodyPr/>
          <a:lstStyle/>
          <a:p>
            <a:r>
              <a:rPr lang="en-US" b="1"/>
              <a:t>The Nitrogen Cycle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381000" y="228600"/>
            <a:ext cx="3983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3.4 Biogeochemical Cycles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7" name="Picture 25" descr="Tslide 3 usgs IMG_3795 copy"/>
          <p:cNvPicPr>
            <a:picLocks noChangeAspect="1" noChangeArrowheads="1"/>
          </p:cNvPicPr>
          <p:nvPr/>
        </p:nvPicPr>
        <p:blipFill>
          <a:blip r:embed="rId3"/>
          <a:srcRect r="807" b="1881"/>
          <a:stretch>
            <a:fillRect/>
          </a:stretch>
        </p:blipFill>
        <p:spPr bwMode="auto">
          <a:xfrm>
            <a:off x="76200" y="1066800"/>
            <a:ext cx="8994775" cy="5721350"/>
          </a:xfrm>
          <a:prstGeom prst="rect">
            <a:avLst/>
          </a:prstGeom>
          <a:noFill/>
        </p:spPr>
      </p:pic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3.1 </a:t>
            </a:r>
            <a:r>
              <a:rPr lang="en-US">
                <a:latin typeface="Arial" pitchFamily="-123" charset="0"/>
              </a:rPr>
              <a:t>Matter and the Environment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5334000" cy="685800"/>
          </a:xfrm>
          <a:solidFill>
            <a:srgbClr val="CCFF66">
              <a:alpha val="87000"/>
            </a:srgbClr>
          </a:solidFill>
          <a:ln/>
        </p:spPr>
        <p:txBody>
          <a:bodyPr/>
          <a:lstStyle/>
          <a:p>
            <a:r>
              <a:rPr lang="en-US"/>
              <a:t>Water’s abundance is a primary reason there is life on Earth.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1628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Atoms and Elements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marL="225425" indent="-225425">
              <a:lnSpc>
                <a:spcPct val="100000"/>
              </a:lnSpc>
            </a:pPr>
            <a:r>
              <a:rPr lang="en-US"/>
              <a:t>Atoms are the basic unit of matter.</a:t>
            </a:r>
          </a:p>
          <a:p>
            <a:pPr marL="571500" lvl="1" indent="-155575">
              <a:lnSpc>
                <a:spcPct val="100000"/>
              </a:lnSpc>
            </a:pPr>
            <a:r>
              <a:rPr lang="en-US" b="1"/>
              <a:t>Nucleus:</a:t>
            </a:r>
            <a:r>
              <a:rPr lang="en-US"/>
              <a:t> Contains protons and neutrons</a:t>
            </a:r>
          </a:p>
          <a:p>
            <a:pPr marL="571500" lvl="1" indent="-155575">
              <a:lnSpc>
                <a:spcPct val="100000"/>
              </a:lnSpc>
            </a:pPr>
            <a:r>
              <a:rPr lang="en-US" b="1"/>
              <a:t>Electrons:</a:t>
            </a:r>
            <a:r>
              <a:rPr lang="en-US"/>
              <a:t> Move around the nucleus</a:t>
            </a:r>
          </a:p>
          <a:p>
            <a:pPr marL="225425" indent="-225425">
              <a:lnSpc>
                <a:spcPct val="100000"/>
              </a:lnSpc>
            </a:pPr>
            <a:r>
              <a:rPr lang="en-US"/>
              <a:t>An element is a substance that cannot be broken down into other substances.</a:t>
            </a:r>
            <a:endParaRPr lang="en-US" sz="2800"/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066800" y="1981200"/>
            <a:ext cx="358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572000" y="5638800"/>
            <a:ext cx="35052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There are 92 elements that occur naturally, and scientists have created about 20 others in labs.</a:t>
            </a:r>
            <a:endParaRPr lang="en-US" sz="2000" b="0" i="0"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</p:txBody>
      </p:sp>
      <p:pic>
        <p:nvPicPr>
          <p:cNvPr id="11284" name="Picture 20" descr="0133724751a4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81113"/>
            <a:ext cx="4256088" cy="428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838200"/>
            <a:ext cx="4267200" cy="838200"/>
          </a:xfrm>
        </p:spPr>
        <p:txBody>
          <a:bodyPr/>
          <a:lstStyle/>
          <a:p>
            <a:r>
              <a:rPr lang="en-US" b="1">
                <a:latin typeface="Arial" pitchFamily="-123" charset="0"/>
              </a:rPr>
              <a:t>Bonding</a:t>
            </a: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781800" y="304800"/>
            <a:ext cx="2187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1000" y="1828800"/>
            <a:ext cx="4800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b="0" i="0">
                <a:effectLst>
                  <a:outerShdw blurRad="38100" dist="38100" dir="2700000" algn="tl">
                    <a:srgbClr val="FFFFFF"/>
                  </a:outerShdw>
                </a:effectLst>
              </a:rPr>
              <a:t>Atoms combine by bonding</a:t>
            </a:r>
            <a:r>
              <a:rPr lang="en-US" sz="2400" b="0" i="0"/>
              <a:t>:</a:t>
            </a:r>
          </a:p>
          <a:p>
            <a:pPr marL="673100" lvl="1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i="0"/>
              <a:t>Covalent bonds:</a:t>
            </a:r>
            <a:r>
              <a:rPr lang="en-US" sz="2400" b="0" i="0"/>
              <a:t> Electrons are shared.</a:t>
            </a:r>
          </a:p>
          <a:p>
            <a:pPr marL="673100" lvl="1" indent="-190500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i="0"/>
              <a:t>Ionic bonds: </a:t>
            </a:r>
            <a:r>
              <a:rPr lang="en-US" sz="2400" b="0" i="0"/>
              <a:t>Electrons are transferred.</a:t>
            </a:r>
            <a:endParaRPr lang="en-US" sz="2400" i="0"/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i="0"/>
              <a:t>Molecule:</a:t>
            </a:r>
            <a:r>
              <a:rPr lang="en-US" sz="2400" b="0" i="0"/>
              <a:t> Two or more atoms joined by covalent bonds</a:t>
            </a:r>
          </a:p>
          <a:p>
            <a:pPr marL="231775" indent="-231775">
              <a:lnSpc>
                <a:spcPct val="90000"/>
              </a:lnSpc>
              <a:spcBef>
                <a:spcPct val="40000"/>
              </a:spcBef>
              <a:buFontTx/>
              <a:buChar char="•"/>
            </a:pPr>
            <a:r>
              <a:rPr lang="en-US" sz="2400" i="0"/>
              <a:t>Compound:</a:t>
            </a:r>
            <a:r>
              <a:rPr lang="en-US" sz="2400" b="0" i="0"/>
              <a:t> Substance composed of atoms of two or more different elements</a:t>
            </a: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668463" y="5167313"/>
            <a:ext cx="1841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Times" pitchFamily="-123" charset="0"/>
              <a:buNone/>
            </a:pPr>
            <a:endParaRPr lang="en-US" sz="1600" b="0" i="0"/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</a:p>
        </p:txBody>
      </p:sp>
      <p:pic>
        <p:nvPicPr>
          <p:cNvPr id="17433" name="Picture 25" descr="0133724751a440"/>
          <p:cNvPicPr>
            <a:picLocks noChangeAspect="1" noChangeArrowheads="1"/>
          </p:cNvPicPr>
          <p:nvPr/>
        </p:nvPicPr>
        <p:blipFill>
          <a:blip r:embed="rId3"/>
          <a:srcRect t="8449"/>
          <a:stretch>
            <a:fillRect/>
          </a:stretch>
        </p:blipFill>
        <p:spPr bwMode="auto">
          <a:xfrm>
            <a:off x="5791200" y="1295400"/>
            <a:ext cx="2500313" cy="2443163"/>
          </a:xfrm>
          <a:prstGeom prst="rect">
            <a:avLst/>
          </a:prstGeom>
          <a:noFill/>
        </p:spPr>
      </p:pic>
      <p:pic>
        <p:nvPicPr>
          <p:cNvPr id="17434" name="Picture 26" descr="0133724751a4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10000"/>
            <a:ext cx="2005013" cy="2743200"/>
          </a:xfrm>
          <a:prstGeom prst="rect">
            <a:avLst/>
          </a:prstGeom>
          <a:noFill/>
        </p:spPr>
      </p:pic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5867400" y="35814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0"/>
              <a:t>Covalent bonding </a:t>
            </a:r>
            <a:endParaRPr lang="en-US" i="0"/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5334000" y="4191000"/>
            <a:ext cx="2209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i="0"/>
              <a:t>Ionic bonding </a:t>
            </a:r>
            <a:endParaRPr lang="en-US" i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0"/>
            <a:ext cx="8534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Organic and Inorganic Compounds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4419600" cy="4038600"/>
          </a:xfrm>
        </p:spPr>
        <p:txBody>
          <a:bodyPr/>
          <a:lstStyle/>
          <a:p>
            <a:r>
              <a:rPr lang="en-US" b="1"/>
              <a:t>Organic compounds:</a:t>
            </a:r>
            <a:r>
              <a:rPr lang="en-US"/>
              <a:t> Consist of covalently bonded carbon atoms and often include other elements, especially hydrogen</a:t>
            </a:r>
          </a:p>
          <a:p>
            <a:r>
              <a:rPr lang="en-US" b="1"/>
              <a:t>Hydrocarbons:</a:t>
            </a:r>
            <a:r>
              <a:rPr lang="en-US"/>
              <a:t> Organic compounds, such as petroleum, that contain only hydrogen and carbon</a:t>
            </a:r>
          </a:p>
          <a:p>
            <a:r>
              <a:rPr lang="en-US" b="1"/>
              <a:t>Inorganic compounds:</a:t>
            </a:r>
            <a:r>
              <a:rPr lang="en-US"/>
              <a:t> Lack carbon-to-carbon bonds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  <a:endParaRPr lang="en-US" sz="1800" b="0" i="0">
              <a:solidFill>
                <a:srgbClr val="008040"/>
              </a:solidFill>
              <a:latin typeface="Arial Bold" pitchFamily="-123" charset="0"/>
              <a:ea typeface="MS Pゴシック" pitchFamily="-92" charset="-128"/>
              <a:cs typeface="MS Pゴシック" pitchFamily="-92" charset="-128"/>
            </a:endParaRP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7820025" y="41783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800600" y="5867400"/>
            <a:ext cx="3733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i="0"/>
              <a:t>Organic compounds include natural gas, petroleum, coal, and gasoline.</a:t>
            </a:r>
          </a:p>
        </p:txBody>
      </p:sp>
      <p:pic>
        <p:nvPicPr>
          <p:cNvPr id="20499" name="Picture 19" descr="Tslide 6 doe 20128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667000"/>
            <a:ext cx="3200400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324600" y="304800"/>
            <a:ext cx="152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553200" y="228600"/>
            <a:ext cx="2286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45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b="1"/>
              <a:t>Solutions</a:t>
            </a:r>
            <a:endParaRPr lang="en-US"/>
          </a:p>
        </p:txBody>
      </p:sp>
      <p:sp>
        <p:nvSpPr>
          <p:cNvPr id="22546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191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A mixture is a combination of elements, molecules, or compounds that are not bonded chemically.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Solutions are mixtures in which all ingredients are equally distributed.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Mixtures can be solids, liquids, or gases.</a:t>
            </a:r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676400" y="5867400"/>
            <a:ext cx="3505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/>
              <a:t>Blood, sea water, plant sap, and metal alloys, such as brass, are all solutions. </a:t>
            </a:r>
          </a:p>
        </p:txBody>
      </p:sp>
      <p:pic>
        <p:nvPicPr>
          <p:cNvPr id="22554" name="Picture 26" descr="Tslide 7 usgs Kemmerer_RelatedItems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038600"/>
            <a:ext cx="3594100" cy="240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itchFamily="-123" charset="0"/>
              </a:rPr>
              <a:t>Macromolecules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7543800" cy="4724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40000"/>
              </a:spcBef>
            </a:pPr>
            <a:r>
              <a:rPr lang="en-US"/>
              <a:t>Large organic compounds that are essential to life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Proteins:</a:t>
            </a:r>
            <a:r>
              <a:rPr lang="en-US"/>
              <a:t> Serve many functions; include enzymes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Nucleic Acids:</a:t>
            </a:r>
            <a:r>
              <a:rPr lang="en-US"/>
              <a:t> Direct protein production; include </a:t>
            </a:r>
            <a:br>
              <a:rPr lang="en-US"/>
            </a:br>
            <a:r>
              <a:rPr lang="en-US"/>
              <a:t>DNA and RNA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Carbohydrates:</a:t>
            </a:r>
            <a:r>
              <a:rPr lang="en-US"/>
              <a:t> Provide energy and structure; </a:t>
            </a:r>
            <a:br>
              <a:rPr lang="en-US"/>
            </a:br>
            <a:r>
              <a:rPr lang="en-US"/>
              <a:t>include sugars, starch, and cellulose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</a:pPr>
            <a:r>
              <a:rPr lang="en-US" b="1"/>
              <a:t>Lipids:</a:t>
            </a:r>
            <a:r>
              <a:rPr lang="en-US"/>
              <a:t> Not soluble in water; many functions; </a:t>
            </a:r>
            <a:br>
              <a:rPr lang="en-US"/>
            </a:br>
            <a:r>
              <a:rPr lang="en-US"/>
              <a:t>include fats, waxes, and hormones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</a:p>
        </p:txBody>
      </p:sp>
      <p:pic>
        <p:nvPicPr>
          <p:cNvPr id="100357" name="Picture 5" descr="0133724751a4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6600" y="1295400"/>
            <a:ext cx="45974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Water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4419600" cy="4648200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en-US"/>
              <a:t>Water is required by all living things for survival.</a:t>
            </a:r>
          </a:p>
          <a:p>
            <a:pPr>
              <a:spcBef>
                <a:spcPct val="40000"/>
              </a:spcBef>
            </a:pPr>
            <a:r>
              <a:rPr lang="en-US"/>
              <a:t>Hydrogen bonding gives water many unique properties:</a:t>
            </a:r>
          </a:p>
          <a:p>
            <a:pPr lvl="1">
              <a:spcBef>
                <a:spcPct val="40000"/>
              </a:spcBef>
            </a:pPr>
            <a:r>
              <a:rPr lang="en-US"/>
              <a:t>Cohesion</a:t>
            </a:r>
          </a:p>
          <a:p>
            <a:pPr lvl="1">
              <a:spcBef>
                <a:spcPct val="40000"/>
              </a:spcBef>
            </a:pPr>
            <a:r>
              <a:rPr lang="en-US"/>
              <a:t>Resistance to temperature </a:t>
            </a:r>
            <a:br>
              <a:rPr lang="en-US"/>
            </a:br>
            <a:r>
              <a:rPr lang="en-US"/>
              <a:t>change</a:t>
            </a:r>
          </a:p>
          <a:p>
            <a:pPr lvl="1">
              <a:spcBef>
                <a:spcPct val="40000"/>
              </a:spcBef>
            </a:pPr>
            <a:r>
              <a:rPr lang="en-US"/>
              <a:t>Less dense when frozen</a:t>
            </a:r>
          </a:p>
          <a:p>
            <a:pPr lvl="1">
              <a:spcBef>
                <a:spcPct val="40000"/>
              </a:spcBef>
            </a:pPr>
            <a:r>
              <a:rPr lang="en-US"/>
              <a:t>Ability to dissolve many </a:t>
            </a:r>
            <a:br>
              <a:rPr lang="en-US"/>
            </a:br>
            <a:r>
              <a:rPr lang="en-US"/>
              <a:t>other molecules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81000" y="228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Lesson 3.1 </a:t>
            </a:r>
            <a:r>
              <a:rPr lang="en-US" sz="1800" i="0">
                <a:solidFill>
                  <a:srgbClr val="008040"/>
                </a:solidFill>
                <a:ea typeface="MS Pゴシック" pitchFamily="-92" charset="-128"/>
                <a:cs typeface="MS Pゴシック" pitchFamily="-92" charset="-128"/>
              </a:rPr>
              <a:t>Matter and the Environment</a:t>
            </a:r>
          </a:p>
        </p:txBody>
      </p:sp>
      <p:pic>
        <p:nvPicPr>
          <p:cNvPr id="101381" name="Picture 5" descr="0133724751a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828800"/>
            <a:ext cx="426720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 Bold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3355</TotalTime>
  <Words>1103</Words>
  <Application>Microsoft Macintosh PowerPoint</Application>
  <PresentationFormat>On-screen Show (4:3)</PresentationFormat>
  <Paragraphs>162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Blue Horizon</vt:lpstr>
      <vt:lpstr>Earth’s Environmental Systems</vt:lpstr>
      <vt:lpstr>The Gulf of Mexico’s  Dead Zone</vt:lpstr>
      <vt:lpstr>Lesson 3.1 Matter and the Environment</vt:lpstr>
      <vt:lpstr>Atoms and Elements</vt:lpstr>
      <vt:lpstr>Bonding</vt:lpstr>
      <vt:lpstr>Organic and Inorganic Compounds</vt:lpstr>
      <vt:lpstr>Solutions</vt:lpstr>
      <vt:lpstr>Macromolecules</vt:lpstr>
      <vt:lpstr>Water</vt:lpstr>
      <vt:lpstr>Acids, Bases, and pH</vt:lpstr>
      <vt:lpstr>Lesson 3.2  Systems in Environmental Science</vt:lpstr>
      <vt:lpstr>Interacting Systems</vt:lpstr>
      <vt:lpstr>Spheres of Function</vt:lpstr>
      <vt:lpstr>Lesson 3.3  Earth’s Spheres</vt:lpstr>
      <vt:lpstr>The Geosphere</vt:lpstr>
      <vt:lpstr>Plate Tectonics</vt:lpstr>
      <vt:lpstr>Tectonic Plates</vt:lpstr>
      <vt:lpstr>Divergent and Transform Plate Boundaries</vt:lpstr>
      <vt:lpstr>Convergent Plate Boundaries</vt:lpstr>
      <vt:lpstr>The Biosphere and Atmosphere</vt:lpstr>
      <vt:lpstr>The Hydrosphere</vt:lpstr>
      <vt:lpstr>The Water Cycle</vt:lpstr>
      <vt:lpstr>Lesson 3.4 Biogeochemical Cycles</vt:lpstr>
      <vt:lpstr>Nutrient Cycling</vt:lpstr>
      <vt:lpstr>The Carbon Cycle</vt:lpstr>
      <vt:lpstr>The Phosphorus Cycle</vt:lpstr>
      <vt:lpstr>The Nitrogen Cycle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Pearson Inc.</dc:creator>
  <cp:lastModifiedBy>HPS Admin</cp:lastModifiedBy>
  <cp:revision>276</cp:revision>
  <dcterms:created xsi:type="dcterms:W3CDTF">2010-02-18T15:13:12Z</dcterms:created>
  <dcterms:modified xsi:type="dcterms:W3CDTF">2014-11-14T14:02:51Z</dcterms:modified>
</cp:coreProperties>
</file>