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6" r:id="rId3"/>
    <p:sldId id="259" r:id="rId4"/>
    <p:sldId id="261" r:id="rId5"/>
    <p:sldId id="263" r:id="rId6"/>
    <p:sldId id="265" r:id="rId7"/>
    <p:sldId id="267" r:id="rId8"/>
    <p:sldId id="268" r:id="rId9"/>
    <p:sldId id="287" r:id="rId10"/>
    <p:sldId id="288" r:id="rId11"/>
    <p:sldId id="289" r:id="rId12"/>
    <p:sldId id="290" r:id="rId13"/>
    <p:sldId id="297" r:id="rId14"/>
    <p:sldId id="298" r:id="rId15"/>
    <p:sldId id="299" r:id="rId16"/>
    <p:sldId id="300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40"/>
    <a:srgbClr val="848484"/>
    <a:srgbClr val="9B9B9B"/>
    <a:srgbClr val="CCFF66"/>
    <a:srgbClr val="605DD7"/>
    <a:srgbClr val="5F5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inimized" preferSingleView="1">
    <p:restoredLeft sz="32787"/>
    <p:restoredTop sz="90929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i="1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i="1"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i="1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i="1"/>
            </a:lvl1pPr>
          </a:lstStyle>
          <a:p>
            <a:fld id="{4B0DDAFF-381D-436B-890C-E77B14BEA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endParaRPr lang="en-US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E95B82C2-69AD-4C89-A6EE-0F0FCA8A5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C8AAC-4578-4C9B-A770-1A07D9DBD395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Placeholder opening page, but maybe we can duplicate the look of the SE chapter opener page by using the same fonts and colors (and maybe that Ch 14 icon?)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3D25B-3BBC-4422-9B6C-3183EC2853FD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72182-50A6-4C75-B7CC-0CC4EF10C675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A9DA5-A3A8-44EA-A820-97B2DBB61D97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D97D7-8A60-408A-89D8-A7E75C76B0CE}" type="slidenum">
              <a:rPr lang="en-US"/>
              <a:pPr/>
              <a:t>13</a:t>
            </a:fld>
            <a:endParaRPr lang="en-US"/>
          </a:p>
        </p:txBody>
      </p:sp>
      <p:sp>
        <p:nvSpPr>
          <p:cNvPr id="1208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468CB-4606-43F4-9302-07E0A681CEC2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94AA7-6488-4E39-9E55-E672D6A2EBF1}" type="slidenum">
              <a:rPr lang="en-US"/>
              <a:pPr/>
              <a:t>15</a:t>
            </a:fld>
            <a:endParaRPr lang="en-US"/>
          </a:p>
        </p:txBody>
      </p:sp>
      <p:sp>
        <p:nvSpPr>
          <p:cNvPr id="1249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79F69-0C54-4F6B-AC4D-928BFBF5A04B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3B7B5-F237-4383-BCCE-35E2753E2B2C}" type="slidenum">
              <a:rPr lang="en-US"/>
              <a:pPr/>
              <a:t>17</a:t>
            </a:fld>
            <a:endParaRPr lang="en-US"/>
          </a:p>
        </p:txBody>
      </p:sp>
      <p:sp>
        <p:nvSpPr>
          <p:cNvPr id="1290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F0829-13A5-431A-995E-8E94B43279ED}" type="slidenum">
              <a:rPr lang="en-US"/>
              <a:pPr/>
              <a:t>18</a:t>
            </a:fld>
            <a:endParaRPr lang="en-US"/>
          </a:p>
        </p:txBody>
      </p:sp>
      <p:sp>
        <p:nvSpPr>
          <p:cNvPr id="1433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1FAEC-5559-4718-A35A-F64912D77677}" type="slidenum">
              <a:rPr lang="en-US"/>
              <a:pPr/>
              <a:t>19</a:t>
            </a:fld>
            <a:endParaRPr lang="en-US"/>
          </a:p>
        </p:txBody>
      </p:sp>
      <p:sp>
        <p:nvSpPr>
          <p:cNvPr id="1454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59DB8-35F3-4F27-AC52-6DC7436C7AC5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CE015-1D93-4F39-85B7-7332B8D12FBC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6AB5E-B890-4147-9343-F98C0BB34A48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76F04-A789-49BC-840D-03AC0214C9EF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11C5D-AA8F-4487-9108-69C94BC2E523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D158B-D300-4C84-93F4-6FE15F229A6D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9BA42-4A90-4651-ACA0-F31473B0CB11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334D9-EADC-4AD0-B89B-6326B0FB52C0}" type="slidenum">
              <a:rPr lang="en-US"/>
              <a:pPr/>
              <a:t>9</a:t>
            </a:fld>
            <a:endParaRPr lang="en-US"/>
          </a:p>
        </p:txBody>
      </p:sp>
      <p:sp>
        <p:nvSpPr>
          <p:cNvPr id="1003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LO_Title_MasterBkg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381000"/>
          </a:xfrm>
          <a:effectLst>
            <a:outerShdw blurRad="68580" dist="25399" dir="8100000" algn="ctr" rotWithShape="0">
              <a:srgbClr val="FDFFED">
                <a:alpha val="92999"/>
              </a:srgbClr>
            </a:outerShdw>
          </a:effectLst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962400"/>
            <a:ext cx="6400800" cy="1752600"/>
          </a:xfrm>
          <a:solidFill>
            <a:srgbClr val="CCFF66">
              <a:alpha val="78000"/>
            </a:srgbClr>
          </a:solidFill>
          <a:ln w="38100">
            <a:solidFill>
              <a:srgbClr val="FFFFFF"/>
            </a:solidFill>
          </a:ln>
          <a:effectLst/>
        </p:spPr>
        <p:txBody>
          <a:bodyPr/>
          <a:lstStyle>
            <a:lvl1pPr marL="0" indent="0">
              <a:buFont typeface="Times" pitchFamily="-123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PPT Bckg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9pPr>
    </p:titleStyle>
    <p:bodyStyle>
      <a:lvl1pPr marL="1698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90663" indent="-1190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4050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8622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3194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7766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39" descr="CO_Title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457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i="1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0" y="465138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 4</a:t>
            </a:r>
            <a:endParaRPr lang="en-US" sz="440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7400" y="0"/>
            <a:ext cx="6858000" cy="1524000"/>
          </a:xfrm>
          <a:effectLst/>
        </p:spPr>
        <p:txBody>
          <a:bodyPr/>
          <a:lstStyle/>
          <a:p>
            <a:r>
              <a:rPr lang="en-US" sz="4000">
                <a:latin typeface="Arial" pitchFamily="-123" charset="0"/>
              </a:rPr>
              <a:t>Population Ecology</a:t>
            </a:r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 rot="-5400000">
            <a:off x="217488" y="790575"/>
            <a:ext cx="1049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CHAPTER</a:t>
            </a:r>
            <a:endParaRPr lang="en-US" sz="4400"/>
          </a:p>
        </p:txBody>
      </p:sp>
      <p:pic>
        <p:nvPicPr>
          <p:cNvPr id="6184" name="Picture 40" descr="PE_Anc_CopyrightLine_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324600"/>
            <a:ext cx="28860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>
                <a:latin typeface="Arial" pitchFamily="-123" charset="0"/>
              </a:rPr>
              <a:t>Population Distribution</a:t>
            </a:r>
            <a:endParaRPr lang="en-US" b="1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7010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7338" indent="-287338" defTabSz="406400">
              <a:spcBef>
                <a:spcPct val="10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How organisms are arranged within an area:</a:t>
            </a:r>
          </a:p>
          <a:p>
            <a:pPr marL="769938" lvl="1" indent="-292100" defTabSz="406400">
              <a:spcBef>
                <a:spcPct val="10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Random distribution: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Organisms arranged in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no particular pattern</a:t>
            </a:r>
          </a:p>
          <a:p>
            <a:pPr marL="1239838" lvl="2" indent="-279400" defTabSz="406400">
              <a:spcBef>
                <a:spcPct val="10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Uniform distribution: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Organisms evenly spaced</a:t>
            </a:r>
          </a:p>
          <a:p>
            <a:pPr marL="1806575" lvl="3" indent="-266700" defTabSz="406400">
              <a:spcBef>
                <a:spcPct val="10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Clumped distribution: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Organisms grouped near resources; most common distribution in nature</a:t>
            </a:r>
          </a:p>
        </p:txBody>
      </p:sp>
      <p:pic>
        <p:nvPicPr>
          <p:cNvPr id="10138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362200"/>
            <a:ext cx="1406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9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886200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9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105400"/>
            <a:ext cx="1419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Age Structure</a:t>
            </a:r>
            <a:endParaRPr lang="en-US" b="1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04800" y="1654175"/>
            <a:ext cx="3124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Relative number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of organisms of each age group within population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Can be used to predict future population growth of a population</a:t>
            </a:r>
          </a:p>
        </p:txBody>
      </p:sp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447800"/>
            <a:ext cx="57912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Sex Ratios</a:t>
            </a:r>
            <a:endParaRPr lang="en-US" b="1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883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Proportion of males to females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Age structure diagrams give information about sex ratios.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For a monogamous species, the ideal sex ratio is 50:50.</a:t>
            </a:r>
          </a:p>
        </p:txBody>
      </p:sp>
      <p:pic>
        <p:nvPicPr>
          <p:cNvPr id="105488" name="Picture 16" descr="slide 12 FWS_Visitor Center_R8AF_San Luis NWR_Elk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505200"/>
            <a:ext cx="4572000" cy="30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6" name="Picture 8" descr="slide 13 nasa flat_earth_night_webT"/>
          <p:cNvPicPr>
            <a:picLocks noChangeAspect="1" noChangeArrowheads="1"/>
          </p:cNvPicPr>
          <p:nvPr/>
        </p:nvPicPr>
        <p:blipFill>
          <a:blip r:embed="rId3"/>
          <a:srcRect t="14404" b="1067"/>
          <a:stretch>
            <a:fillRect/>
          </a:stretch>
        </p:blipFill>
        <p:spPr bwMode="auto">
          <a:xfrm>
            <a:off x="71438" y="1076325"/>
            <a:ext cx="8999537" cy="5705475"/>
          </a:xfrm>
          <a:prstGeom prst="rect">
            <a:avLst/>
          </a:prstGeom>
          <a:noFill/>
        </p:spPr>
      </p:pic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4.3 Population Growth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953000"/>
            <a:ext cx="4114800" cy="11430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r>
              <a:rPr lang="en-US"/>
              <a:t>From 1800 to today, the human population has grown from about </a:t>
            </a:r>
            <a:br>
              <a:rPr lang="en-US"/>
            </a:br>
            <a:r>
              <a:rPr lang="en-US"/>
              <a:t>1 billion to more than 6.8 billion—an exponential rate of increase.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Birth and Death Rates</a:t>
            </a:r>
            <a:endParaRPr lang="en-US" b="1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  <a:endParaRPr lang="en-US" sz="180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1752600"/>
            <a:ext cx="3810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 population’s relative birth and death rates (mortality and natality) affect how it grows.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Survivorship curves show how the likelihood of death varies with age.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76400"/>
            <a:ext cx="52578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Immigration and Emigration</a:t>
            </a:r>
            <a:endParaRPr lang="en-US" b="1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28600" y="1836738"/>
            <a:ext cx="8610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In addition to births and deaths, population growth is affected by immigration and emigration—individuals moving into and out of a population.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Migration, seasonal movement into and out of an area,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can temporarily affect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population size.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123915" name="Picture 11" descr="slide 15 fw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733800"/>
            <a:ext cx="4343400" cy="290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60800"/>
            <a:ext cx="594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Calculating Population Growth</a:t>
            </a:r>
            <a:endParaRPr lang="en-US" b="1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0" y="1600200"/>
            <a:ext cx="891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Determined by the following equation: 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(birthrate + immigration rate) – (death rate + emigration rate)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Growing populations have a positive growth rate; shrinking populations have a negative growth rate.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Usually expressed in terms of individuals per 1000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6400800" y="4495800"/>
            <a:ext cx="2514600" cy="1219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 i="1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 i="1"/>
              <a:t>Immigration contributes more than 1 million people to the U.S. population </a:t>
            </a:r>
            <a:br>
              <a:rPr lang="en-US" sz="1400" b="0" i="1"/>
            </a:br>
            <a:r>
              <a:rPr lang="en-US" sz="1400" b="0" i="1"/>
              <a:t>per year.</a:t>
            </a:r>
            <a:endParaRPr lang="en-US" sz="2000" b="0">
              <a:ea typeface="MS Pゴシック" pitchFamily="-92" charset="-128"/>
              <a:cs typeface="MS Pゴシック" pitchFamily="-9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Exponential Growth</a:t>
            </a:r>
            <a:endParaRPr lang="en-US" b="1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28600" y="1881188"/>
            <a:ext cx="41910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Population increases by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a fixed percentage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every year.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Normally occurs only when small populations are introduced to an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area with ideal environmental conditions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Rarely lasts long</a:t>
            </a:r>
          </a:p>
          <a:p>
            <a:pPr marL="457200" indent="-271463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1280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4343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Logistic Growth and Limiting Factors</a:t>
            </a:r>
            <a:endParaRPr lang="en-US" b="1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86106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5738" indent="-185738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Growth almost always slows and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stops due to limiting factors.</a:t>
            </a:r>
          </a:p>
          <a:p>
            <a:pPr marL="185738" indent="-185738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Limiting factors: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Environmental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characteristics 	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slow population growth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and determine carrying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capacity.</a:t>
            </a:r>
          </a:p>
          <a:p>
            <a:pPr marL="617538" lvl="1" indent="-2413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000">
                <a:ea typeface="Osaka" pitchFamily="-123" charset="-128"/>
                <a:cs typeface="Osaka" pitchFamily="-123" charset="-128"/>
              </a:rPr>
              <a:t>Density-dependent:</a:t>
            </a:r>
            <a:r>
              <a:rPr lang="en-US" sz="20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000" b="0">
                <a:ea typeface="Osaka" pitchFamily="-123" charset="-128"/>
                <a:cs typeface="Osaka" pitchFamily="-123" charset="-128"/>
              </a:rPr>
            </a:br>
            <a:r>
              <a:rPr lang="en-US" sz="2000" b="0">
                <a:ea typeface="Osaka" pitchFamily="-123" charset="-128"/>
                <a:cs typeface="Osaka" pitchFamily="-123" charset="-128"/>
              </a:rPr>
              <a:t>Influence changes with </a:t>
            </a:r>
            <a:br>
              <a:rPr lang="en-US" sz="2000" b="0">
                <a:ea typeface="Osaka" pitchFamily="-123" charset="-128"/>
                <a:cs typeface="Osaka" pitchFamily="-123" charset="-128"/>
              </a:rPr>
            </a:br>
            <a:r>
              <a:rPr lang="en-US" sz="2000" b="0">
                <a:ea typeface="Osaka" pitchFamily="-123" charset="-128"/>
                <a:cs typeface="Osaka" pitchFamily="-123" charset="-128"/>
              </a:rPr>
              <a:t>population density.</a:t>
            </a:r>
          </a:p>
          <a:p>
            <a:pPr marL="617538" lvl="1" indent="-2413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000">
                <a:ea typeface="Osaka" pitchFamily="-123" charset="-128"/>
                <a:cs typeface="Osaka" pitchFamily="-123" charset="-128"/>
              </a:rPr>
              <a:t>Density-independent:</a:t>
            </a:r>
            <a:r>
              <a:rPr lang="en-US" sz="20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000" b="0">
                <a:ea typeface="Osaka" pitchFamily="-123" charset="-128"/>
                <a:cs typeface="Osaka" pitchFamily="-123" charset="-128"/>
              </a:rPr>
            </a:br>
            <a:r>
              <a:rPr lang="en-US" sz="2000" b="0">
                <a:ea typeface="Osaka" pitchFamily="-123" charset="-128"/>
                <a:cs typeface="Osaka" pitchFamily="-123" charset="-128"/>
              </a:rPr>
              <a:t>Influence does </a:t>
            </a:r>
            <a:r>
              <a:rPr lang="en-US" sz="2000" b="0" i="1">
                <a:ea typeface="Osaka" pitchFamily="-123" charset="-128"/>
                <a:cs typeface="Osaka" pitchFamily="-123" charset="-128"/>
              </a:rPr>
              <a:t>not</a:t>
            </a:r>
            <a:r>
              <a:rPr lang="en-US" sz="2000" b="0">
                <a:ea typeface="Osaka" pitchFamily="-123" charset="-128"/>
                <a:cs typeface="Osaka" pitchFamily="-123" charset="-128"/>
              </a:rPr>
              <a:t> change with population density.</a:t>
            </a: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30438"/>
            <a:ext cx="4572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3" name="Picture 9" descr="slide 19b fwsT"/>
          <p:cNvPicPr>
            <a:picLocks noChangeAspect="1" noChangeArrowheads="1"/>
          </p:cNvPicPr>
          <p:nvPr/>
        </p:nvPicPr>
        <p:blipFill>
          <a:blip r:embed="rId3"/>
          <a:srcRect t="6076"/>
          <a:stretch>
            <a:fillRect/>
          </a:stretch>
        </p:blipFill>
        <p:spPr bwMode="auto">
          <a:xfrm>
            <a:off x="5192713" y="4076700"/>
            <a:ext cx="3951287" cy="2781300"/>
          </a:xfrm>
          <a:prstGeom prst="rect">
            <a:avLst/>
          </a:prstGeom>
          <a:noFill/>
        </p:spPr>
      </p:pic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Biotic Potential</a:t>
            </a:r>
            <a:endParaRPr lang="en-US" b="1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81000" y="23336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4.3 Population Growth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" y="1836738"/>
            <a:ext cx="51054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An organism’s maximum ability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to produce offspring in ideal conditions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Many factors influence biotic potential, including gestation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time and generation time.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Organisms with high biotic potential can recover more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quickly from population declines than organisms with low biotic potential.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144392" name="Picture 8" descr="slide 19a fwsT"/>
          <p:cNvPicPr>
            <a:picLocks noChangeAspect="1" noChangeArrowheads="1"/>
          </p:cNvPicPr>
          <p:nvPr/>
        </p:nvPicPr>
        <p:blipFill>
          <a:blip r:embed="rId4"/>
          <a:srcRect b="12839"/>
          <a:stretch>
            <a:fillRect/>
          </a:stretch>
        </p:blipFill>
        <p:spPr bwMode="auto">
          <a:xfrm>
            <a:off x="5192713" y="1676400"/>
            <a:ext cx="3951287" cy="244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33" descr="CentralCasebkg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905000" y="3962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858000" cy="1143000"/>
          </a:xfrm>
        </p:spPr>
        <p:txBody>
          <a:bodyPr/>
          <a:lstStyle/>
          <a:p>
            <a:pPr algn="l"/>
            <a:r>
              <a:rPr lang="en-US"/>
              <a:t>Finding Gold in a Costa Rican Cloud Forest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3124200"/>
          </a:xfrm>
        </p:spPr>
        <p:txBody>
          <a:bodyPr/>
          <a:lstStyle/>
          <a:p>
            <a:pPr marL="457200" indent="-271463"/>
            <a:r>
              <a:rPr lang="en-US"/>
              <a:t>Golden toads lived in Costa Rica’s Monteverde cloud forest.</a:t>
            </a:r>
          </a:p>
          <a:p>
            <a:pPr marL="457200" indent="-271463"/>
            <a:r>
              <a:rPr lang="en-US"/>
              <a:t>Golden toads were first described in 1964. They were extinct by 1989.  </a:t>
            </a: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2133600" y="4876800"/>
            <a:ext cx="4800600" cy="1044575"/>
            <a:chOff x="1008" y="3216"/>
            <a:chExt cx="3408" cy="658"/>
          </a:xfrm>
        </p:grpSpPr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1008" y="3216"/>
              <a:ext cx="624" cy="480"/>
            </a:xfrm>
            <a:prstGeom prst="star32">
              <a:avLst>
                <a:gd name="adj" fmla="val 37500"/>
              </a:avLst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297" y="3360"/>
              <a:ext cx="3119" cy="514"/>
            </a:xfrm>
            <a:prstGeom prst="rect">
              <a:avLst/>
            </a:prstGeom>
            <a:solidFill>
              <a:srgbClr val="FDFFED"/>
            </a:solidFill>
            <a:ln w="25400">
              <a:solidFill>
                <a:srgbClr val="FF8000"/>
              </a:solidFill>
              <a:miter lim="800000"/>
              <a:headEnd/>
              <a:tailEnd/>
            </a:ln>
            <a:effectLst>
              <a:outerShdw blurRad="137160" dist="88794" dir="1799997" algn="ctr" rotWithShape="0">
                <a:schemeClr val="bg2">
                  <a:alpha val="50000"/>
                </a:schemeClr>
              </a:outerShdw>
            </a:effectLst>
          </p:spPr>
          <p:txBody>
            <a:bodyPr lIns="182880" tIns="182880" rIns="182880" bIns="18288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Times" pitchFamily="-123" charset="0"/>
                <a:buNone/>
              </a:pPr>
              <a:r>
                <a:rPr lang="en-US" sz="1400" b="0">
                  <a:solidFill>
                    <a:srgbClr val="FF8000"/>
                  </a:solidFill>
                  <a:latin typeface="Arial Bold" pitchFamily="-123" charset="0"/>
                  <a:ea typeface="MS Pゴシック" pitchFamily="-92" charset="-128"/>
                  <a:cs typeface="MS Pゴシック" pitchFamily="-92" charset="-128"/>
                </a:rPr>
                <a:t>Talk About It</a:t>
              </a:r>
              <a:r>
                <a:rPr lang="en-US" sz="1400" b="0" i="1">
                  <a:latin typeface="Myriad Pro" pitchFamily="-123" charset="0"/>
                  <a:ea typeface="MS Pゴシック" pitchFamily="-92" charset="-128"/>
                  <a:cs typeface="MS Pゴシック" pitchFamily="-92" charset="-128"/>
                </a:rPr>
                <a:t> </a:t>
              </a:r>
              <a:r>
                <a:rPr lang="en-US" sz="1400" b="0" i="1">
                  <a:solidFill>
                    <a:srgbClr val="000000"/>
                  </a:solidFill>
                  <a:ea typeface="MS Pゴシック" pitchFamily="-92" charset="-128"/>
                  <a:cs typeface="MS Pゴシック" pitchFamily="-92" charset="-128"/>
                </a:rPr>
                <a:t>Why is the extinction of the golden toad a global concern?</a:t>
              </a:r>
              <a:r>
                <a:rPr lang="en-US" b="0">
                  <a:solidFill>
                    <a:srgbClr val="000000"/>
                  </a:solidFill>
                  <a:ea typeface="MS Pゴシック" pitchFamily="-92" charset="-128"/>
                  <a:cs typeface="MS Pゴシック" pitchFamily="-92" charset="-128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8" name="Picture 26" descr="slide 3 nbii birdcon_a00152T"/>
          <p:cNvPicPr>
            <a:picLocks noChangeAspect="1" noChangeArrowheads="1"/>
          </p:cNvPicPr>
          <p:nvPr/>
        </p:nvPicPr>
        <p:blipFill>
          <a:blip r:embed="rId3"/>
          <a:srcRect b="4820"/>
          <a:stretch>
            <a:fillRect/>
          </a:stretch>
        </p:blipFill>
        <p:spPr bwMode="auto">
          <a:xfrm>
            <a:off x="71438" y="1093788"/>
            <a:ext cx="8999537" cy="5688012"/>
          </a:xfrm>
          <a:prstGeom prst="rect">
            <a:avLst/>
          </a:prstGeom>
          <a:noFill/>
        </p:spPr>
      </p:pic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4.1 Studying Ecology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76400"/>
            <a:ext cx="5334000" cy="11430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r>
              <a:rPr lang="en-US"/>
              <a:t>Ernst Haeckel defined </a:t>
            </a:r>
            <a:r>
              <a:rPr lang="en-US" i="1"/>
              <a:t>ecology</a:t>
            </a:r>
            <a:r>
              <a:rPr lang="en-US"/>
              <a:t> in 1866 as “the body of knowledge concerning the economy of nature—the total relations of the animal to both its inorganic and organic environment.”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Levels of Ecological Organization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1600200"/>
          </a:xfrm>
        </p:spPr>
        <p:txBody>
          <a:bodyPr/>
          <a:lstStyle/>
          <a:p>
            <a:pPr marL="225425" indent="-225425">
              <a:spcBef>
                <a:spcPct val="50000"/>
              </a:spcBef>
            </a:pPr>
            <a:r>
              <a:rPr lang="en-US" sz="2400"/>
              <a:t>The study of how organisms interact with each other and with their environments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/>
              <a:t>Scientists study ecology at various levels of organization.</a:t>
            </a:r>
            <a:endParaRPr lang="en-US" sz="20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91440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Biotic and Abiotic Factors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i="1"/>
          </a:p>
          <a:p>
            <a:pPr>
              <a:spcBef>
                <a:spcPct val="50000"/>
              </a:spcBef>
            </a:pPr>
            <a:endParaRPr lang="en-US" i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28600" y="16002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Biotic factors:</a:t>
            </a: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Parts of an ecosystem that are living or used to be living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Abiotic factors:</a:t>
            </a:r>
            <a:r>
              <a:rPr 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Parts of an ecosystem that have never been living</a:t>
            </a:r>
            <a:endParaRPr lang="en-US" sz="2400" b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sz="2400" b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914400" y="4572000"/>
            <a:ext cx="3505200" cy="10668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 i="1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 i="1"/>
              <a:t>Decaying organisms are biotic factors as long as their structure remains cellular.</a:t>
            </a:r>
            <a:endParaRPr lang="en-US" sz="1600" b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2000" b="0"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7441" name="Picture 33" descr="slide 5 nbii_m00732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76400"/>
            <a:ext cx="3302000" cy="486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Habitat</a:t>
            </a:r>
            <a:endParaRPr lang="en-US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839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The specific environment in which an organism lives</a:t>
            </a:r>
          </a:p>
          <a:p>
            <a:pPr>
              <a:spcBef>
                <a:spcPct val="50000"/>
              </a:spcBef>
            </a:pPr>
            <a:r>
              <a:rPr lang="en-US"/>
              <a:t>Habitats provide an organism with resources—anything an organism needs to survive and reproduce, including food, shelter, and mates.</a:t>
            </a:r>
            <a:endParaRPr lang="en-US" sz="2800"/>
          </a:p>
          <a:p>
            <a:endParaRPr lang="en-US" sz="1800"/>
          </a:p>
          <a:p>
            <a:endParaRPr lang="en-US" sz="1800"/>
          </a:p>
          <a:p>
            <a:endParaRPr lang="en-US" sz="16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4.1 Studying Ecology</a:t>
            </a:r>
            <a:endParaRPr lang="en-US" sz="1800" b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20500" name="Picture 20" descr="slide 6 nps 0046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825" y="3424238"/>
            <a:ext cx="4727575" cy="32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9" name="Picture 43" descr="slide 7 k5437-1T"/>
          <p:cNvPicPr>
            <a:picLocks noChangeAspect="1" noChangeArrowheads="1"/>
          </p:cNvPicPr>
          <p:nvPr/>
        </p:nvPicPr>
        <p:blipFill>
          <a:blip r:embed="rId3"/>
          <a:srcRect b="2469"/>
          <a:stretch>
            <a:fillRect/>
          </a:stretch>
        </p:blipFill>
        <p:spPr bwMode="auto">
          <a:xfrm>
            <a:off x="80963" y="1089025"/>
            <a:ext cx="8982075" cy="5692775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4.2  Describing Populations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1447800"/>
            <a:ext cx="4419600" cy="1371600"/>
          </a:xfrm>
          <a:ln/>
        </p:spPr>
        <p:txBody>
          <a:bodyPr/>
          <a:lstStyle/>
          <a:p>
            <a:r>
              <a:rPr lang="en-US"/>
              <a:t>From 1900 to 2000, the white-tailed deer population of New York state grew from about 20,000 to more than 1 million. Densities of more than 100 deer per sq mi occur in some metropolitan areas.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Population Size</a:t>
            </a:r>
            <a:endParaRPr lang="en-US" b="1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  <a:endParaRPr lang="en-US" sz="1800"/>
          </a:p>
        </p:txBody>
      </p:sp>
      <p:sp>
        <p:nvSpPr>
          <p:cNvPr id="26827" name="Text Box 203"/>
          <p:cNvSpPr txBox="1">
            <a:spLocks noChangeArrowheads="1"/>
          </p:cNvSpPr>
          <p:nvPr/>
        </p:nvSpPr>
        <p:spPr bwMode="auto">
          <a:xfrm>
            <a:off x="304800" y="1654175"/>
            <a:ext cx="8458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The number of individuals in a population at a given time</a:t>
            </a:r>
          </a:p>
          <a:p>
            <a:pPr marL="457200" indent="-4572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Sudden and dramatic decreases in population size can indicate an unhealthy population headed toward extinction. </a:t>
            </a:r>
          </a:p>
          <a:p>
            <a:pPr marL="457200" indent="-4572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Ecologists often use sampling 				techniques to estimate 					population size.</a:t>
            </a:r>
          </a:p>
        </p:txBody>
      </p:sp>
      <p:sp>
        <p:nvSpPr>
          <p:cNvPr id="26848" name="Rectangle 224"/>
          <p:cNvSpPr>
            <a:spLocks noChangeArrowheads="1"/>
          </p:cNvSpPr>
          <p:nvPr/>
        </p:nvSpPr>
        <p:spPr bwMode="auto">
          <a:xfrm>
            <a:off x="609600" y="4953000"/>
            <a:ext cx="3657600" cy="12954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 i="1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 i="1"/>
              <a:t>The passenger pigeon was once North America’s most abundant bird. Hunting drove them to extinction in less than 100 years.</a:t>
            </a:r>
            <a:endParaRPr lang="en-US" sz="1600" b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2000" b="0"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26853" name="Rectangle 229"/>
          <p:cNvSpPr>
            <a:spLocks noChangeArrowheads="1"/>
          </p:cNvSpPr>
          <p:nvPr/>
        </p:nvSpPr>
        <p:spPr bwMode="auto">
          <a:xfrm>
            <a:off x="5562600" y="6248400"/>
            <a:ext cx="302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Counting Laysan Albatross Nests</a:t>
            </a:r>
            <a:endParaRPr lang="en-US"/>
          </a:p>
        </p:txBody>
      </p:sp>
      <p:pic>
        <p:nvPicPr>
          <p:cNvPr id="26854" name="Picture 230" descr="slide 8 fw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3190875"/>
            <a:ext cx="3981450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Population Density</a:t>
            </a:r>
            <a:endParaRPr lang="en-US" b="1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40"/>
                </a:solidFill>
              </a:rPr>
              <a:t>Lesson 4.2 Describing Populations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04800" y="1654175"/>
            <a:ext cx="75438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Measure of how crowded a population is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>
                <a:ea typeface="Osaka" pitchFamily="-123" charset="-128"/>
                <a:cs typeface="Osaka" pitchFamily="-123" charset="-128"/>
              </a:rPr>
              <a:t>Larger organisms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generally have lower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population densities.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Low population density: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More space, resources;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finding mates can be difficult</a:t>
            </a:r>
          </a:p>
          <a:p>
            <a:pPr marL="271463" indent="-271463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>
                <a:ea typeface="Osaka" pitchFamily="-123" charset="-128"/>
                <a:cs typeface="Osaka" pitchFamily="-123" charset="-128"/>
              </a:rPr>
              <a:t>High population density:</a:t>
            </a:r>
            <a:r>
              <a:rPr lang="en-US" sz="24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400" b="0">
                <a:ea typeface="Osaka" pitchFamily="-123" charset="-128"/>
                <a:cs typeface="Osaka" pitchFamily="-123" charset="-128"/>
              </a:rPr>
            </a:br>
            <a:r>
              <a:rPr lang="en-US" sz="2400" b="0">
                <a:ea typeface="Osaka" pitchFamily="-123" charset="-128"/>
                <a:cs typeface="Osaka" pitchFamily="-123" charset="-128"/>
              </a:rPr>
              <a:t>Finding mates is easier; tends to be more competition; more infectious disease; more vulnerability to predators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6705600" y="5029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Northern pintail ducks</a:t>
            </a:r>
            <a:endParaRPr lang="en-US" sz="2400"/>
          </a:p>
        </p:txBody>
      </p:sp>
      <p:pic>
        <p:nvPicPr>
          <p:cNvPr id="99344" name="Picture 16" descr="slide 9 usgs pintail_asc_Image_9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2451100"/>
            <a:ext cx="4432300" cy="25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 Bold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15259</TotalTime>
  <Words>606</Words>
  <Application>Microsoft Macintosh PowerPoint</Application>
  <PresentationFormat>On-screen Show (4:3)</PresentationFormat>
  <Paragraphs>106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 Horizon</vt:lpstr>
      <vt:lpstr>Population Ecology</vt:lpstr>
      <vt:lpstr>Finding Gold in a Costa Rican Cloud Forest</vt:lpstr>
      <vt:lpstr>Lesson 4.1 Studying Ecology</vt:lpstr>
      <vt:lpstr>Levels of Ecological Organization</vt:lpstr>
      <vt:lpstr>Biotic and Abiotic Factors</vt:lpstr>
      <vt:lpstr>Habitat</vt:lpstr>
      <vt:lpstr>Lesson 4.2  Describing Populations</vt:lpstr>
      <vt:lpstr>Population Size</vt:lpstr>
      <vt:lpstr>Population Density</vt:lpstr>
      <vt:lpstr>Population Distribution</vt:lpstr>
      <vt:lpstr>Age Structure</vt:lpstr>
      <vt:lpstr>Sex Ratios</vt:lpstr>
      <vt:lpstr>Lesson 4.3 Population Growth</vt:lpstr>
      <vt:lpstr>Birth and Death Rates</vt:lpstr>
      <vt:lpstr>Immigration and Emigration</vt:lpstr>
      <vt:lpstr>Calculating Population Growth</vt:lpstr>
      <vt:lpstr>Exponential Growth</vt:lpstr>
      <vt:lpstr>Logistic Growth and Limiting Factors</vt:lpstr>
      <vt:lpstr>Biotic Potential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Pearson Inc.</dc:creator>
  <cp:lastModifiedBy>HPS Admin</cp:lastModifiedBy>
  <cp:revision>331</cp:revision>
  <dcterms:created xsi:type="dcterms:W3CDTF">2010-02-18T15:13:12Z</dcterms:created>
  <dcterms:modified xsi:type="dcterms:W3CDTF">2014-11-14T14:05:30Z</dcterms:modified>
</cp:coreProperties>
</file>